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8" r:id="rId1"/>
  </p:sldMasterIdLst>
  <p:notesMasterIdLst>
    <p:notesMasterId r:id="rId82"/>
  </p:notesMasterIdLst>
  <p:handoutMasterIdLst>
    <p:handoutMasterId r:id="rId83"/>
  </p:handoutMasterIdLst>
  <p:sldIdLst>
    <p:sldId id="404" r:id="rId2"/>
    <p:sldId id="405" r:id="rId3"/>
    <p:sldId id="406" r:id="rId4"/>
    <p:sldId id="407" r:id="rId5"/>
    <p:sldId id="408" r:id="rId6"/>
    <p:sldId id="409" r:id="rId7"/>
    <p:sldId id="410" r:id="rId8"/>
    <p:sldId id="411" r:id="rId9"/>
    <p:sldId id="412" r:id="rId10"/>
    <p:sldId id="413" r:id="rId11"/>
    <p:sldId id="414" r:id="rId12"/>
    <p:sldId id="415" r:id="rId13"/>
    <p:sldId id="416" r:id="rId14"/>
    <p:sldId id="417" r:id="rId15"/>
    <p:sldId id="418" r:id="rId16"/>
    <p:sldId id="419" r:id="rId17"/>
    <p:sldId id="420" r:id="rId18"/>
    <p:sldId id="421" r:id="rId19"/>
    <p:sldId id="422" r:id="rId20"/>
    <p:sldId id="423" r:id="rId21"/>
    <p:sldId id="424" r:id="rId22"/>
    <p:sldId id="425" r:id="rId23"/>
    <p:sldId id="426" r:id="rId24"/>
    <p:sldId id="427" r:id="rId25"/>
    <p:sldId id="428" r:id="rId26"/>
    <p:sldId id="429" r:id="rId27"/>
    <p:sldId id="430" r:id="rId28"/>
    <p:sldId id="431" r:id="rId29"/>
    <p:sldId id="432" r:id="rId30"/>
    <p:sldId id="433" r:id="rId31"/>
    <p:sldId id="434" r:id="rId32"/>
    <p:sldId id="435" r:id="rId33"/>
    <p:sldId id="436" r:id="rId34"/>
    <p:sldId id="437" r:id="rId35"/>
    <p:sldId id="438" r:id="rId36"/>
    <p:sldId id="439" r:id="rId37"/>
    <p:sldId id="440" r:id="rId38"/>
    <p:sldId id="441" r:id="rId39"/>
    <p:sldId id="442" r:id="rId40"/>
    <p:sldId id="443" r:id="rId41"/>
    <p:sldId id="444" r:id="rId42"/>
    <p:sldId id="445" r:id="rId43"/>
    <p:sldId id="446" r:id="rId44"/>
    <p:sldId id="447" r:id="rId45"/>
    <p:sldId id="448" r:id="rId46"/>
    <p:sldId id="449" r:id="rId47"/>
    <p:sldId id="450" r:id="rId48"/>
    <p:sldId id="451" r:id="rId49"/>
    <p:sldId id="452" r:id="rId50"/>
    <p:sldId id="453" r:id="rId51"/>
    <p:sldId id="454" r:id="rId52"/>
    <p:sldId id="455" r:id="rId53"/>
    <p:sldId id="456" r:id="rId54"/>
    <p:sldId id="457" r:id="rId55"/>
    <p:sldId id="458" r:id="rId56"/>
    <p:sldId id="459" r:id="rId57"/>
    <p:sldId id="460" r:id="rId58"/>
    <p:sldId id="461" r:id="rId59"/>
    <p:sldId id="462" r:id="rId60"/>
    <p:sldId id="463" r:id="rId61"/>
    <p:sldId id="464" r:id="rId62"/>
    <p:sldId id="465" r:id="rId63"/>
    <p:sldId id="466" r:id="rId64"/>
    <p:sldId id="467" r:id="rId65"/>
    <p:sldId id="468" r:id="rId66"/>
    <p:sldId id="469" r:id="rId67"/>
    <p:sldId id="470" r:id="rId68"/>
    <p:sldId id="471" r:id="rId69"/>
    <p:sldId id="472" r:id="rId70"/>
    <p:sldId id="473" r:id="rId71"/>
    <p:sldId id="474" r:id="rId72"/>
    <p:sldId id="475" r:id="rId73"/>
    <p:sldId id="476" r:id="rId74"/>
    <p:sldId id="477" r:id="rId75"/>
    <p:sldId id="478" r:id="rId76"/>
    <p:sldId id="479" r:id="rId77"/>
    <p:sldId id="480" r:id="rId78"/>
    <p:sldId id="403" r:id="rId79"/>
    <p:sldId id="339" r:id="rId80"/>
    <p:sldId id="335" r:id="rId81"/>
  </p:sldIdLst>
  <p:sldSz cx="9144000" cy="6858000" type="screen4x3"/>
  <p:notesSz cx="7010400" cy="9296400"/>
  <p:defaultTextStyle>
    <a:defPPr>
      <a:defRPr lang="en-GB"/>
    </a:defPPr>
    <a:lvl1pPr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-84" charset="0"/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1pPr>
    <a:lvl2pPr marL="457200"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-84" charset="0"/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2pPr>
    <a:lvl3pPr marL="914400"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-84" charset="0"/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3pPr>
    <a:lvl4pPr marL="1371600"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-84" charset="0"/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4pPr>
    <a:lvl5pPr marL="1828800"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-84" charset="0"/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5pPr>
    <a:lvl6pPr marL="2286000" algn="l" defTabSz="457200" rtl="0" eaLnBrk="1" latinLnBrk="0" hangingPunct="1"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6pPr>
    <a:lvl7pPr marL="2743200" algn="l" defTabSz="457200" rtl="0" eaLnBrk="1" latinLnBrk="0" hangingPunct="1"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7pPr>
    <a:lvl8pPr marL="3200400" algn="l" defTabSz="457200" rtl="0" eaLnBrk="1" latinLnBrk="0" hangingPunct="1"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8pPr>
    <a:lvl9pPr marL="3657600" algn="l" defTabSz="457200" rtl="0" eaLnBrk="1" latinLnBrk="0" hangingPunct="1"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87209" autoAdjust="0"/>
  </p:normalViewPr>
  <p:slideViewPr>
    <p:cSldViewPr>
      <p:cViewPr varScale="1">
        <p:scale>
          <a:sx n="47" d="100"/>
          <a:sy n="47" d="100"/>
        </p:scale>
        <p:origin x="-667" y="-77"/>
      </p:cViewPr>
      <p:guideLst>
        <p:guide orient="horz" pos="2160"/>
        <p:guide pos="2880"/>
      </p:guideLst>
    </p:cSldViewPr>
  </p:slideViewPr>
  <p:outlineViewPr>
    <p:cViewPr varScale="1"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2790" y="-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charset="0"/>
              <a:buNone/>
              <a:defRPr sz="1200">
                <a:latin typeface="Arial" charset="0"/>
                <a:ea typeface="MS Gothic" pitchFamily="49" charset="-128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8C81F16-140A-2B45-9643-316F467A87BF}" type="datetimeFigureOut">
              <a:rPr lang="en-US">
                <a:latin typeface="Calibri" panose="020F0502020204030204" pitchFamily="34" charset="0"/>
              </a:rPr>
              <a:pPr/>
              <a:t>9/1/2016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Font typeface="Arial" charset="0"/>
              <a:buNone/>
              <a:defRPr sz="1200">
                <a:latin typeface="Arial" charset="0"/>
                <a:ea typeface="MS Gothic" pitchFamily="49" charset="-128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7BD0643-BA54-4047-B5AD-2FD2A8407564}" type="slidenum">
              <a:rPr lang="en-US">
                <a:latin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719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1"/>
          <p:cNvSpPr>
            <a:spLocks noChangeArrowheads="1"/>
          </p:cNvSpPr>
          <p:nvPr/>
        </p:nvSpPr>
        <p:spPr bwMode="auto">
          <a:xfrm>
            <a:off x="0" y="0"/>
            <a:ext cx="7010400" cy="92964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93177" tIns="46589" rIns="93177" bIns="46589" anchor="ctr">
            <a:prstTxWarp prst="textNoShape">
              <a:avLst/>
            </a:prstTxWarp>
          </a:bodyPr>
          <a:lstStyle/>
          <a:p>
            <a:pPr defTabSz="465138"/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710" tIns="47689" rIns="91710" bIns="47689" numCol="1" anchor="t" anchorCtr="0" compatLnSpc="1">
            <a:prstTxWarp prst="textNoShape">
              <a:avLst/>
            </a:prstTxWarp>
          </a:bodyPr>
          <a:lstStyle>
            <a:lvl1pPr defTabSz="465138">
              <a:lnSpc>
                <a:spcPct val="100000"/>
              </a:lnSpc>
              <a:buFont typeface="Arial" charset="0"/>
              <a:buNone/>
              <a:tabLst>
                <a:tab pos="0" algn="l"/>
                <a:tab pos="931863" algn="l"/>
                <a:tab pos="1863725" algn="l"/>
                <a:tab pos="2795588" algn="l"/>
                <a:tab pos="3727450" algn="l"/>
                <a:tab pos="4659313" algn="l"/>
                <a:tab pos="5591175" algn="l"/>
                <a:tab pos="6523038" algn="l"/>
                <a:tab pos="7454900" algn="l"/>
                <a:tab pos="8385175" algn="l"/>
                <a:tab pos="9317038" algn="l"/>
                <a:tab pos="102489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MS Gothic" pitchFamily="49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970338" y="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710" tIns="47689" rIns="91710" bIns="47689" numCol="1" anchor="t" anchorCtr="0" compatLnSpc="1">
            <a:prstTxWarp prst="textNoShape">
              <a:avLst/>
            </a:prstTxWarp>
          </a:bodyPr>
          <a:lstStyle>
            <a:lvl1pPr algn="r" defTabSz="465138">
              <a:lnSpc>
                <a:spcPct val="100000"/>
              </a:lnSpc>
              <a:buFont typeface="Arial" charset="0"/>
              <a:buNone/>
              <a:tabLst>
                <a:tab pos="0" algn="l"/>
                <a:tab pos="931863" algn="l"/>
                <a:tab pos="1863725" algn="l"/>
                <a:tab pos="2795588" algn="l"/>
                <a:tab pos="3727450" algn="l"/>
                <a:tab pos="4659313" algn="l"/>
                <a:tab pos="5591175" algn="l"/>
                <a:tab pos="6523038" algn="l"/>
                <a:tab pos="7454900" algn="l"/>
                <a:tab pos="8385175" algn="l"/>
                <a:tab pos="9317038" algn="l"/>
                <a:tab pos="102489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MS Gothic" pitchFamily="49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1100" y="696913"/>
            <a:ext cx="4646613" cy="34845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1675" y="4416425"/>
            <a:ext cx="5605463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710" tIns="47689" rIns="91710" bIns="4768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8829675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710" tIns="47689" rIns="91710" bIns="47689" numCol="1" anchor="b" anchorCtr="0" compatLnSpc="1">
            <a:prstTxWarp prst="textNoShape">
              <a:avLst/>
            </a:prstTxWarp>
          </a:bodyPr>
          <a:lstStyle>
            <a:lvl1pPr defTabSz="465138">
              <a:lnSpc>
                <a:spcPct val="100000"/>
              </a:lnSpc>
              <a:buFont typeface="Arial" charset="0"/>
              <a:buNone/>
              <a:tabLst>
                <a:tab pos="0" algn="l"/>
                <a:tab pos="931863" algn="l"/>
                <a:tab pos="1863725" algn="l"/>
                <a:tab pos="2795588" algn="l"/>
                <a:tab pos="3727450" algn="l"/>
                <a:tab pos="4659313" algn="l"/>
                <a:tab pos="5591175" algn="l"/>
                <a:tab pos="6523038" algn="l"/>
                <a:tab pos="7454900" algn="l"/>
                <a:tab pos="8385175" algn="l"/>
                <a:tab pos="9317038" algn="l"/>
                <a:tab pos="102489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MS Gothic" pitchFamily="49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970338" y="8829675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710" tIns="47689" rIns="91710" bIns="47689" numCol="1" anchor="b" anchorCtr="0" compatLnSpc="1">
            <a:prstTxWarp prst="textNoShape">
              <a:avLst/>
            </a:prstTxWarp>
          </a:bodyPr>
          <a:lstStyle>
            <a:lvl1pPr algn="r" defTabSz="465138">
              <a:lnSpc>
                <a:spcPct val="100000"/>
              </a:lnSpc>
              <a:tabLst>
                <a:tab pos="0" algn="l"/>
                <a:tab pos="931863" algn="l"/>
                <a:tab pos="1863725" algn="l"/>
                <a:tab pos="2795588" algn="l"/>
                <a:tab pos="3727450" algn="l"/>
                <a:tab pos="4659313" algn="l"/>
                <a:tab pos="5591175" algn="l"/>
                <a:tab pos="6523038" algn="l"/>
                <a:tab pos="7454900" algn="l"/>
                <a:tab pos="8385175" algn="l"/>
                <a:tab pos="9317038" algn="l"/>
                <a:tab pos="102489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fld id="{AB3C87E0-BBA0-2A4C-8FED-B367ED68E72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858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84" charset="0"/>
      <a:defRPr sz="1200" kern="1200">
        <a:solidFill>
          <a:srgbClr val="000000"/>
        </a:solidFill>
        <a:latin typeface="Times New Roman" pitchFamily="18" charset="0"/>
        <a:ea typeface="MS PGothic" pitchFamily="34" charset="-128"/>
        <a:cs typeface="MS PGothic" pitchFamily="34" charset="-128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84" charset="0"/>
      <a:defRPr sz="1200" kern="1200">
        <a:solidFill>
          <a:srgbClr val="000000"/>
        </a:solidFill>
        <a:latin typeface="Times New Roman" pitchFamily="18" charset="0"/>
        <a:ea typeface="MS PGothic" pitchFamily="34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84" charset="0"/>
      <a:defRPr sz="1200" kern="1200">
        <a:solidFill>
          <a:srgbClr val="000000"/>
        </a:solidFill>
        <a:latin typeface="Times New Roman" pitchFamily="18" charset="0"/>
        <a:ea typeface="ＭＳ Ｐゴシック" pitchFamily="-84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84" charset="0"/>
      <a:defRPr sz="1200" kern="1200">
        <a:solidFill>
          <a:srgbClr val="000000"/>
        </a:solidFill>
        <a:latin typeface="Times New Roman" pitchFamily="18" charset="0"/>
        <a:ea typeface="ＭＳ Ｐゴシック" pitchFamily="-84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84" charset="0"/>
      <a:defRPr sz="1200" kern="1200">
        <a:solidFill>
          <a:srgbClr val="000000"/>
        </a:solidFill>
        <a:latin typeface="Times New Roman" pitchFamily="18" charset="0"/>
        <a:ea typeface="ＭＳ Ｐゴシック" pitchFamily="-8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F5C58AA-3EE5-B145-8581-D9CD139DA888}" type="slidenum">
              <a:rPr lang="en-GB"/>
              <a:pPr/>
              <a:t>1</a:t>
            </a:fld>
            <a:endParaRPr lang="en-GB" dirty="0"/>
          </a:p>
        </p:txBody>
      </p:sp>
      <p:sp>
        <p:nvSpPr>
          <p:cNvPr id="168963" name="Text Box 1"/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710" tIns="47689" rIns="91710" bIns="47689" anchor="b">
            <a:prstTxWarp prst="textNoShape">
              <a:avLst/>
            </a:prstTxWarp>
          </a:bodyPr>
          <a:lstStyle/>
          <a:p>
            <a:pPr algn="r">
              <a:lnSpc>
                <a:spcPct val="100000"/>
              </a:lnSpc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</a:pPr>
            <a:fld id="{4F557A1E-7872-744C-B4B3-5F53A186E509}" type="slidenum">
              <a:rPr lang="en-GB" sz="1200">
                <a:solidFill>
                  <a:srgbClr val="000000"/>
                </a:solidFill>
              </a:rPr>
              <a:pPr algn="r">
                <a:lnSpc>
                  <a:spcPct val="100000"/>
                </a:lnSpc>
                <a:tabLst>
                  <a:tab pos="0" algn="l"/>
                  <a:tab pos="465887" algn="l"/>
                  <a:tab pos="931774" algn="l"/>
                  <a:tab pos="1397660" algn="l"/>
                  <a:tab pos="1863547" algn="l"/>
                  <a:tab pos="2329434" algn="l"/>
                  <a:tab pos="2795321" algn="l"/>
                  <a:tab pos="3261208" algn="l"/>
                  <a:tab pos="3727094" algn="l"/>
                  <a:tab pos="4192981" algn="l"/>
                  <a:tab pos="4658868" algn="l"/>
                  <a:tab pos="5124755" algn="l"/>
                  <a:tab pos="5590642" algn="l"/>
                  <a:tab pos="6056528" algn="l"/>
                  <a:tab pos="6522415" algn="l"/>
                  <a:tab pos="6988302" algn="l"/>
                  <a:tab pos="7454189" algn="l"/>
                  <a:tab pos="7920076" algn="l"/>
                  <a:tab pos="8385962" algn="l"/>
                  <a:tab pos="8851849" algn="l"/>
                  <a:tab pos="9317736" algn="l"/>
                </a:tabLst>
              </a:pPr>
              <a:t>1</a:t>
            </a:fld>
            <a:endParaRPr lang="en-GB" sz="1200" dirty="0">
              <a:solidFill>
                <a:srgbClr val="000000"/>
              </a:solidFill>
            </a:endParaRPr>
          </a:p>
        </p:txBody>
      </p:sp>
      <p:sp>
        <p:nvSpPr>
          <p:cNvPr id="168964" name="Text Box 2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168965" name="Rectangle 3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6698" cy="418338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-1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11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" charset="0"/>
            </a:endParaRPr>
          </a:p>
        </p:txBody>
      </p:sp>
      <p:sp>
        <p:nvSpPr>
          <p:cNvPr id="221188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8C5C960F-6959-0147-8A5B-8877877D87A3}" type="slidenum">
              <a:rPr lang="en-GB"/>
              <a:pPr/>
              <a:t>34</a:t>
            </a:fld>
            <a:endParaRPr lang="en-GB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2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" charset="0"/>
            </a:endParaRPr>
          </a:p>
        </p:txBody>
      </p:sp>
      <p:sp>
        <p:nvSpPr>
          <p:cNvPr id="222212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8BC8E733-EE2A-334E-AEC5-191AE7274B05}" type="slidenum">
              <a:rPr lang="en-GB"/>
              <a:pPr/>
              <a:t>40</a:t>
            </a:fld>
            <a:endParaRPr lang="en-GB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3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" charset="0"/>
            </a:endParaRPr>
          </a:p>
        </p:txBody>
      </p:sp>
      <p:sp>
        <p:nvSpPr>
          <p:cNvPr id="22323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FDDA5368-E890-A047-94D8-A9F1A9F80EC7}" type="slidenum">
              <a:rPr lang="en-GB"/>
              <a:pPr/>
              <a:t>42</a:t>
            </a:fld>
            <a:endParaRPr lang="en-GB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42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" charset="0"/>
            </a:endParaRPr>
          </a:p>
        </p:txBody>
      </p:sp>
      <p:sp>
        <p:nvSpPr>
          <p:cNvPr id="224260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2C04F66-DB6B-314D-8EAF-63C2DF65C789}" type="slidenum">
              <a:rPr lang="en-GB"/>
              <a:pPr/>
              <a:t>44</a:t>
            </a:fld>
            <a:endParaRPr lang="en-GB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need to understand the difference between share permissions and NTFS permissions. Share permissions only apply to network sharing. NTFS permissions affect both network and local access to shared resources.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0BC4638-DAE4-A643-9320-C59955C7C86E}" type="slidenum">
              <a:rPr lang="en-GB" smtClean="0"/>
              <a:pPr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9611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Interestingly, all homegroup data is encrypted between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0BC4638-DAE4-A643-9320-C59955C7C86E}" type="slidenum">
              <a:rPr lang="en-GB" smtClean="0"/>
              <a:pPr/>
              <a:t>57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540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4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" charset="0"/>
            </a:endParaRPr>
          </a:p>
        </p:txBody>
      </p:sp>
      <p:sp>
        <p:nvSpPr>
          <p:cNvPr id="234500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F01BCB25-1A04-8140-8247-00798DAA235F}" type="slidenum">
              <a:rPr lang="en-GB"/>
              <a:pPr/>
              <a:t>68</a:t>
            </a:fld>
            <a:endParaRPr lang="en-GB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" charset="0"/>
            </a:endParaRPr>
          </a:p>
        </p:txBody>
      </p:sp>
      <p:sp>
        <p:nvSpPr>
          <p:cNvPr id="235524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C92C47FE-B2AB-2049-886E-99606B0E5F9E}" type="slidenum">
              <a:rPr lang="en-GB"/>
              <a:pPr/>
              <a:t>70</a:t>
            </a:fld>
            <a:endParaRPr lang="en-GB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" charset="0"/>
            </a:endParaRPr>
          </a:p>
        </p:txBody>
      </p:sp>
      <p:sp>
        <p:nvSpPr>
          <p:cNvPr id="236548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33BC310-E18E-E24A-AFED-AFED29514833}" type="slidenum">
              <a:rPr lang="en-GB"/>
              <a:pPr/>
              <a:t>72</a:t>
            </a:fld>
            <a:endParaRPr lang="en-GB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9A97203-AD8A-5C49-A7B5-0D840BCE6419}" type="slidenum">
              <a:rPr lang="en-GB"/>
              <a:pPr/>
              <a:t>2</a:t>
            </a:fld>
            <a:endParaRPr lang="en-GB" dirty="0"/>
          </a:p>
        </p:txBody>
      </p:sp>
      <p:sp>
        <p:nvSpPr>
          <p:cNvPr id="169987" name="Text Box 1"/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1710" tIns="47689" rIns="91710" bIns="47689" anchor="b">
            <a:prstTxWarp prst="textNoShape">
              <a:avLst/>
            </a:prstTxWarp>
          </a:bodyPr>
          <a:lstStyle/>
          <a:p>
            <a:pPr algn="r">
              <a:lnSpc>
                <a:spcPct val="100000"/>
              </a:lnSpc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</a:pPr>
            <a:fld id="{8D752337-F5CA-494F-9504-4CAEA259A7DF}" type="slidenum">
              <a:rPr lang="en-GB" sz="1200">
                <a:solidFill>
                  <a:srgbClr val="000000"/>
                </a:solidFill>
              </a:rPr>
              <a:pPr algn="r">
                <a:lnSpc>
                  <a:spcPct val="100000"/>
                </a:lnSpc>
                <a:tabLst>
                  <a:tab pos="0" algn="l"/>
                  <a:tab pos="465887" algn="l"/>
                  <a:tab pos="931774" algn="l"/>
                  <a:tab pos="1397660" algn="l"/>
                  <a:tab pos="1863547" algn="l"/>
                  <a:tab pos="2329434" algn="l"/>
                  <a:tab pos="2795321" algn="l"/>
                  <a:tab pos="3261208" algn="l"/>
                  <a:tab pos="3727094" algn="l"/>
                  <a:tab pos="4192981" algn="l"/>
                  <a:tab pos="4658868" algn="l"/>
                  <a:tab pos="5124755" algn="l"/>
                  <a:tab pos="5590642" algn="l"/>
                  <a:tab pos="6056528" algn="l"/>
                  <a:tab pos="6522415" algn="l"/>
                  <a:tab pos="6988302" algn="l"/>
                  <a:tab pos="7454189" algn="l"/>
                  <a:tab pos="7920076" algn="l"/>
                  <a:tab pos="8385962" algn="l"/>
                  <a:tab pos="8851849" algn="l"/>
                  <a:tab pos="9317736" algn="l"/>
                </a:tabLst>
              </a:pPr>
              <a:t>2</a:t>
            </a:fld>
            <a:endParaRPr lang="en-GB" sz="1200" dirty="0">
              <a:solidFill>
                <a:srgbClr val="000000"/>
              </a:solidFill>
            </a:endParaRPr>
          </a:p>
        </p:txBody>
      </p:sp>
      <p:sp>
        <p:nvSpPr>
          <p:cNvPr id="169988" name="Text Box 2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169989" name="Rectangle 3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6698" cy="418338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pitchFamily="-1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 understand the differences between subnet masking and CIDR notation principles.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0BC4638-DAE4-A643-9320-C59955C7C86E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5607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07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" charset="0"/>
            </a:endParaRPr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07B479C-5C55-884D-94A3-7772456FBE99}" type="slidenum">
              <a:rPr lang="en-GB"/>
              <a:pPr/>
              <a:t>11</a:t>
            </a:fld>
            <a:endParaRPr lang="en-GB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09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" charset="0"/>
            </a:endParaRPr>
          </a:p>
        </p:txBody>
      </p:sp>
      <p:sp>
        <p:nvSpPr>
          <p:cNvPr id="210948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9B974062-2DAE-1B43-BC37-0D2B4B4F69F4}" type="slidenum">
              <a:rPr lang="en-GB"/>
              <a:pPr/>
              <a:t>21</a:t>
            </a:fld>
            <a:endParaRPr lang="en-GB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40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Times New Roman" pitchFamily="-1" charset="0"/>
            </a:endParaRPr>
          </a:p>
        </p:txBody>
      </p:sp>
      <p:sp>
        <p:nvSpPr>
          <p:cNvPr id="214020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2739E97-59A3-B946-9D6B-A2545BE74498}" type="slidenum">
              <a:rPr lang="en-GB"/>
              <a:pPr/>
              <a:t>24</a:t>
            </a:fld>
            <a:endParaRPr lang="en-GB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0BC4638-DAE4-A643-9320-C59955C7C86E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480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unspecified address (all zeros) can never be used, and neither can an address that contains all ones (in binary) or all </a:t>
            </a:r>
            <a:r>
              <a:rPr lang="en-US" i="1" dirty="0"/>
              <a:t>F</a:t>
            </a:r>
            <a:r>
              <a:rPr lang="en-US" dirty="0"/>
              <a:t>s (in hex notation)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0BC4638-DAE4-A643-9320-C59955C7C86E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2528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70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Times New Roman" pitchFamily="-1" charset="0"/>
              </a:rPr>
              <a:t>Every computer running !Pv6 will always have at least a link-local address.</a:t>
            </a:r>
          </a:p>
        </p:txBody>
      </p:sp>
      <p:sp>
        <p:nvSpPr>
          <p:cNvPr id="217092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96FAE34-393B-A64E-842E-07E6AD06B203}" type="slidenum">
              <a:rPr lang="en-GB"/>
              <a:pPr/>
              <a:t>31</a:t>
            </a:fld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28995965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80638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80790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622954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41701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53198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10547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94438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77752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8622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03415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37317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npo000000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633538" y="1096963"/>
            <a:ext cx="5922962" cy="46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27" name="Text Box 23"/>
          <p:cNvSpPr txBox="1">
            <a:spLocks noChangeArrowheads="1"/>
          </p:cNvSpPr>
          <p:nvPr userDrawn="1"/>
        </p:nvSpPr>
        <p:spPr bwMode="auto">
          <a:xfrm>
            <a:off x="8680450" y="6542088"/>
            <a:ext cx="400050" cy="30480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fld id="{E3D7E7E8-C21D-4F67-9AF0-00BEE4DE3616}" type="slidenum">
              <a:rPr lang="en-US" sz="1400" smtClean="0">
                <a:solidFill>
                  <a:srgbClr val="000000"/>
                </a:solidFill>
                <a:ea typeface="+mn-ea"/>
              </a:rPr>
              <a:pPr defTabSz="914400" eaLnBrk="1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t>‹#›</a:t>
            </a:fld>
            <a:endParaRPr lang="en-US" sz="1400" dirty="0">
              <a:solidFill>
                <a:srgbClr val="000000"/>
              </a:solidFill>
              <a:ea typeface="+mn-ea"/>
            </a:endParaRPr>
          </a:p>
        </p:txBody>
      </p:sp>
      <p:pic>
        <p:nvPicPr>
          <p:cNvPr id="1028" name="Picture 2" descr="D:\Documents and Settings\paul.l.stokes\My Documents\80 - Work Week 31 Dec 2012 - 25 Jan 2013\Disk 2B - Student Pirates - CY-13\Comm Pirates CY-13\New and Old MCCES Logos\MCCES_logo_large_JPG.jpg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1633538" cy="166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8" descr="CTC Logo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7556500" y="76200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327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21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363" y="3200400"/>
            <a:ext cx="4295274" cy="27432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1681842"/>
            <a:ext cx="8534400" cy="151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None/>
              <a:defRPr sz="4000" b="1">
                <a:solidFill>
                  <a:srgbClr val="0066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457200" rtl="0" eaLnBrk="0" fontAlgn="base" hangingPunct="0">
              <a:lnSpc>
                <a:spcPct val="101000"/>
              </a:lnSpc>
              <a:spcBef>
                <a:spcPts val="55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Verdana" pitchFamily="34" charset="0"/>
              <a:buNone/>
              <a:defRPr sz="2800">
                <a:solidFill>
                  <a:srgbClr val="0066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457200" rtl="0" eaLnBrk="0" fontAlgn="base" hangingPunct="0">
              <a:lnSpc>
                <a:spcPct val="101000"/>
              </a:lnSpc>
              <a:spcBef>
                <a:spcPts val="450"/>
              </a:spcBef>
              <a:spcAft>
                <a:spcPct val="0"/>
              </a:spcAft>
              <a:buClr>
                <a:srgbClr val="663300"/>
              </a:buClr>
              <a:buSzPct val="85000"/>
              <a:buFont typeface="Verdana" pitchFamily="34" charset="0"/>
              <a:buNone/>
              <a:defRPr sz="2400">
                <a:solidFill>
                  <a:srgbClr val="6633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457200" rtl="0" eaLnBrk="0" fontAlgn="base" hangingPunct="0">
              <a:lnSpc>
                <a:spcPct val="101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4" charset="0"/>
              <a:buNone/>
              <a:defRPr sz="24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457200" rtl="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6pPr>
            <a:lvl7pPr marL="2743200" indent="0" algn="ctr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7pPr>
            <a:lvl8pPr marL="3200400" indent="0" algn="ctr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8pPr>
            <a:lvl9pPr marL="3657600" indent="0" algn="ctr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None/>
              <a:tabLst/>
              <a:defRPr/>
            </a:pPr>
            <a:r>
              <a:rPr lang="en-GB" kern="0" dirty="0" smtClean="0">
                <a:ea typeface="MS Gothic"/>
              </a:rPr>
              <a:t>IT Essentials (</a:t>
            </a:r>
            <a:r>
              <a:rPr lang="en-GB" kern="0" dirty="0">
                <a:ea typeface="MS Gothic"/>
              </a:rPr>
              <a:t>C</a:t>
            </a:r>
            <a:r>
              <a:rPr lang="en-GB" kern="0" dirty="0" smtClean="0">
                <a:ea typeface="MS Gothic"/>
              </a:rPr>
              <a:t>ompTIA A+) </a:t>
            </a:r>
            <a:r>
              <a:rPr kumimoji="0" lang="en-GB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 pitchFamily="34" charset="0"/>
                <a:ea typeface="MS Gothic"/>
              </a:rPr>
              <a:t>Ch. </a:t>
            </a:r>
            <a:r>
              <a:rPr kumimoji="0" lang="en-GB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 pitchFamily="34" charset="0"/>
                <a:ea typeface="MS Gothic"/>
              </a:rPr>
              <a:t>21</a:t>
            </a:r>
            <a:endParaRPr kumimoji="0" lang="en-GB" sz="4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Calibri" panose="020F0502020204030204" pitchFamily="34" charset="0"/>
              <a:ea typeface="MS Gothic"/>
            </a:endParaRPr>
          </a:p>
          <a:p>
            <a:pPr marL="0" marR="0" lvl="0" indent="0" algn="ctr" defTabSz="457200" rtl="0" eaLnBrk="0" fontAlgn="base" latinLnBrk="0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None/>
              <a:tabLst/>
              <a:defRPr/>
            </a:pPr>
            <a:r>
              <a:rPr lang="en-GB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/>
              </a:rPr>
              <a:t>Local Area Networking</a:t>
            </a:r>
            <a:endParaRPr kumimoji="0" lang="en-GB" sz="4000" b="1" i="0" u="none" strike="noStrike" kern="0" cap="none" spc="0" normalizeH="0" baseline="0" noProof="0" dirty="0">
              <a:ln>
                <a:noFill/>
              </a:ln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ea typeface="MS Gothic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Interconnecting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Routers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Router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– device with at least two IP addresses </a:t>
            </a:r>
          </a:p>
          <a:p>
            <a:r>
              <a:rPr lang="en-US" dirty="0"/>
              <a:t>Default gateway</a:t>
            </a:r>
          </a:p>
          <a:p>
            <a:pPr lvl="1"/>
            <a:r>
              <a:rPr lang="en-US" dirty="0"/>
              <a:t>The IP address of the “LAN” side of your router (the port connected to your LAN) – the address your computer uses to send data to anything outside your network ID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Interconnecting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Routers </a:t>
            </a:r>
            <a:endParaRPr lang="en-US" dirty="0">
              <a:cs typeface="MS Gothic" pitchFamily="49" charset="-128"/>
            </a:endParaRPr>
          </a:p>
        </p:txBody>
      </p:sp>
      <p:sp>
        <p:nvSpPr>
          <p:cNvPr id="69636" name="TextBox 8"/>
          <p:cNvSpPr txBox="1">
            <a:spLocks noChangeArrowheads="1"/>
          </p:cNvSpPr>
          <p:nvPr/>
        </p:nvSpPr>
        <p:spPr bwMode="auto">
          <a:xfrm>
            <a:off x="3004053" y="5316447"/>
            <a:ext cx="3135895" cy="33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Figure 21.1  Default gateway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88" y="1981200"/>
            <a:ext cx="4535424" cy="30934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4831" y="0"/>
            <a:ext cx="8229600" cy="1143000"/>
          </a:xfrm>
        </p:spPr>
        <p:txBody>
          <a:bodyPr/>
          <a:lstStyle/>
          <a:p>
            <a:r>
              <a:rPr lang="en-US" dirty="0"/>
              <a:t>Interconnecting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Routers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Domain Name Service (DNS)</a:t>
            </a:r>
          </a:p>
          <a:p>
            <a:pPr lvl="1"/>
            <a:r>
              <a:rPr lang="en-US" dirty="0"/>
              <a:t>Special computers, called </a:t>
            </a:r>
            <a:r>
              <a:rPr lang="en-US" dirty="0">
                <a:solidFill>
                  <a:srgbClr val="C00000"/>
                </a:solidFill>
              </a:rPr>
              <a:t>Domain Name Service (DNS)</a:t>
            </a:r>
            <a:r>
              <a:rPr lang="en-US" b="1" dirty="0"/>
              <a:t> </a:t>
            </a:r>
            <a:r>
              <a:rPr lang="en-US" dirty="0"/>
              <a:t>servers, keep databases of IP addresses and their corresponding names. </a:t>
            </a:r>
          </a:p>
          <a:p>
            <a:pPr lvl="1"/>
            <a:r>
              <a:rPr lang="en-US" dirty="0"/>
              <a:t>The Internet has regulated domain names.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6048" y="6251200"/>
            <a:ext cx="3712863" cy="339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Figure 21.2  Domain name service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40" y="3808974"/>
            <a:ext cx="4678680" cy="245668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Interconnecting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Routers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Entering the IP information</a:t>
            </a:r>
          </a:p>
          <a:p>
            <a:pPr lvl="1"/>
            <a:r>
              <a:rPr lang="en-US" dirty="0"/>
              <a:t>When you’re configuring a computer to connect to a network, you must enter:</a:t>
            </a:r>
          </a:p>
          <a:p>
            <a:pPr lvl="2"/>
            <a:r>
              <a:rPr lang="en-US" dirty="0"/>
              <a:t>The IP address</a:t>
            </a:r>
          </a:p>
          <a:p>
            <a:pPr lvl="2"/>
            <a:r>
              <a:rPr lang="en-US" dirty="0"/>
              <a:t>The subnet mask</a:t>
            </a:r>
          </a:p>
          <a:p>
            <a:pPr lvl="2"/>
            <a:r>
              <a:rPr lang="en-US" dirty="0"/>
              <a:t>The default gateway</a:t>
            </a:r>
          </a:p>
          <a:p>
            <a:pPr lvl="2"/>
            <a:r>
              <a:rPr lang="en-US" dirty="0"/>
              <a:t>At least one DNS server </a:t>
            </a: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Interconnecting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Routers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</a:t>
            </a:r>
            <a:r>
              <a:rPr lang="en-US" dirty="0">
                <a:solidFill>
                  <a:srgbClr val="C00000"/>
                </a:solidFill>
              </a:rPr>
              <a:t>Dynamic Host Control Protocol (DHCP) </a:t>
            </a:r>
            <a:r>
              <a:rPr lang="en-US" dirty="0"/>
              <a:t>and your computer is configured to obtain an IP address automatically, your computer boots up and will broadcast a DHCP request.</a:t>
            </a:r>
          </a:p>
          <a:p>
            <a:pPr lvl="1"/>
            <a:r>
              <a:rPr lang="en-US" dirty="0"/>
              <a:t>The DHCP server provides your computer with all the IP information it needs to get on the network.</a:t>
            </a:r>
          </a:p>
          <a:p>
            <a:r>
              <a:rPr lang="en-US" dirty="0"/>
              <a:t>You can also manually input an IP address creating a </a:t>
            </a:r>
            <a:r>
              <a:rPr lang="en-US" dirty="0">
                <a:solidFill>
                  <a:srgbClr val="C00000"/>
                </a:solidFill>
              </a:rPr>
              <a:t>static IP address</a:t>
            </a:r>
            <a:r>
              <a:rPr lang="en-US" dirty="0"/>
              <a:t>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09641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Interconnecting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Routers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80204" y="5116068"/>
            <a:ext cx="5783592" cy="339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Figure 21.4  A DHCP server handing out an IP address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604" y="2057400"/>
            <a:ext cx="4336793" cy="29062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TCP/UDP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moving data from one system to another, the TCP/IP protocol suite needs to know if the communication is connection-oriented or connectionless.</a:t>
            </a:r>
          </a:p>
          <a:p>
            <a:pPr lvl="1"/>
            <a:r>
              <a:rPr lang="en-US" dirty="0"/>
              <a:t>The connection-oriented protocol used with TCP/IP is called the </a:t>
            </a:r>
            <a:r>
              <a:rPr lang="en-US" dirty="0">
                <a:solidFill>
                  <a:srgbClr val="C00000"/>
                </a:solidFill>
              </a:rPr>
              <a:t>Transmission Control Protocol (TCP)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The connectionless one is called the </a:t>
            </a:r>
            <a:r>
              <a:rPr lang="en-US" dirty="0">
                <a:solidFill>
                  <a:srgbClr val="C00000"/>
                </a:solidFill>
              </a:rPr>
              <a:t>User Datagram Protocol (UDP)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Most TCP/IP applications use TCP instead of UDP.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TCP/UDP </a:t>
            </a:r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TCP gets an application’s data from one machine to another reliably and completely. </a:t>
            </a:r>
          </a:p>
          <a:p>
            <a:pPr lvl="1"/>
            <a:r>
              <a:rPr lang="en-US" dirty="0"/>
              <a:t>Communication rules require both the sending and receiving machines to acknowledge the other’s presence and readiness to send and receive data.</a:t>
            </a:r>
          </a:p>
          <a:p>
            <a:r>
              <a:rPr lang="en-US" dirty="0"/>
              <a:t>UDP does not ensure that the data is received intact.</a:t>
            </a:r>
          </a:p>
          <a:p>
            <a:pPr lvl="1"/>
            <a:r>
              <a:rPr lang="en-US" dirty="0"/>
              <a:t>Works best when you have a lot of data to send that doesn’t need to be perfect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TCP/IP services </a:t>
            </a:r>
            <a:r>
              <a:rPr lang="en-US" dirty="0"/>
              <a:t>link any two hosts whether the two computers are on the same LAN or on some other network within the WAN. </a:t>
            </a:r>
          </a:p>
          <a:p>
            <a:pPr lvl="1"/>
            <a:r>
              <a:rPr lang="en-US" dirty="0"/>
              <a:t>Hypertext Transfer Protocol (HTTP) is the language of the World Wide Web.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5985276"/>
            <a:ext cx="2883196" cy="339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Figure 21.5  WAN concept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736848"/>
            <a:ext cx="4209288" cy="274015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 settings are needed to ensure proper network functionality.</a:t>
            </a:r>
          </a:p>
          <a:p>
            <a:r>
              <a:rPr lang="en-US" dirty="0"/>
              <a:t>In Windows, you can configure network settings from the appropriate networking applet.</a:t>
            </a:r>
          </a:p>
          <a:p>
            <a:pPr lvl="1"/>
            <a:r>
              <a:rPr lang="en-US" dirty="0"/>
              <a:t>Right-click on Network and select Properties.</a:t>
            </a:r>
          </a:p>
          <a:p>
            <a:pPr lvl="1"/>
            <a:r>
              <a:rPr lang="en-US" dirty="0"/>
              <a:t>Alternatively, open the Control Panel and select Network and Sharing Center.</a:t>
            </a:r>
          </a:p>
        </p:txBody>
      </p:sp>
    </p:spTree>
    <p:extLst>
      <p:ext uri="{BB962C8B-B14F-4D97-AF65-F5344CB8AC3E}">
        <p14:creationId xmlns:p14="http://schemas.microsoft.com/office/powerpoint/2010/main" val="8588720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MS Gothic" pitchFamily="49" charset="-128"/>
              </a:rPr>
              <a:t>Overview</a:t>
            </a:r>
            <a:endParaRPr lang="en-US" dirty="0">
              <a:cs typeface="MS Gothic" pitchFamily="49" charset="-128"/>
            </a:endParaRPr>
          </a:p>
        </p:txBody>
      </p:sp>
      <p:sp>
        <p:nvSpPr>
          <p:cNvPr id="307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dirty="0">
                <a:cs typeface="MS Gothic" pitchFamily="49" charset="-128"/>
              </a:rPr>
              <a:t>In this chapter, you will learn how to:</a:t>
            </a:r>
            <a:endParaRPr lang="en-US" dirty="0">
              <a:cs typeface="MS Gothic" pitchFamily="49" charset="-128"/>
            </a:endParaRPr>
          </a:p>
          <a:p>
            <a:pPr lvl="1" eaLnBrk="1" hangingPunct="1"/>
            <a:r>
              <a:rPr lang="en-US" dirty="0">
                <a:cs typeface="MS Gothic" pitchFamily="49" charset="-128"/>
              </a:rPr>
              <a:t>Explain the basics of TCP/IP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Install and configure wired networks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Troubleshoot wired networks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Tools</a:t>
            </a: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All modern operating systems come with handy tools to test and configure TCP/IP.</a:t>
            </a:r>
          </a:p>
          <a:p>
            <a:pPr lvl="1"/>
            <a:r>
              <a:rPr lang="en-US" dirty="0"/>
              <a:t>Open a command prompt to run them.</a:t>
            </a:r>
          </a:p>
          <a:p>
            <a:r>
              <a:rPr lang="en-US" dirty="0">
                <a:solidFill>
                  <a:schemeClr val="tx1"/>
                </a:solidFill>
              </a:rPr>
              <a:t>The</a:t>
            </a:r>
            <a:r>
              <a:rPr lang="en-US" dirty="0">
                <a:solidFill>
                  <a:srgbClr val="C00000"/>
                </a:solidFill>
              </a:rPr>
              <a:t> ping </a:t>
            </a:r>
            <a:r>
              <a:rPr lang="en-US" dirty="0">
                <a:solidFill>
                  <a:schemeClr val="tx1"/>
                </a:solidFill>
              </a:rPr>
              <a:t>command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is a great way to see if another system is connected to the network. </a:t>
            </a:r>
          </a:p>
          <a:p>
            <a:r>
              <a:rPr lang="en-US" dirty="0">
                <a:cs typeface="MS Gothic" pitchFamily="49" charset="-128"/>
              </a:rPr>
              <a:t>Use the command-line tool </a:t>
            </a:r>
            <a:r>
              <a:rPr lang="en-US" dirty="0">
                <a:solidFill>
                  <a:srgbClr val="C00000"/>
                </a:solidFill>
                <a:cs typeface="MS Gothic" pitchFamily="49" charset="-128"/>
              </a:rPr>
              <a:t>ipconfig</a:t>
            </a:r>
            <a:r>
              <a:rPr lang="en-US" dirty="0">
                <a:solidFill>
                  <a:srgbClr val="800000"/>
                </a:solidFill>
                <a:cs typeface="MS Gothic" pitchFamily="49" charset="-128"/>
              </a:rPr>
              <a:t> </a:t>
            </a:r>
            <a:r>
              <a:rPr lang="en-US" dirty="0">
                <a:cs typeface="MS Gothic" pitchFamily="49" charset="-128"/>
              </a:rPr>
              <a:t>for a quick glance at your network settings.</a:t>
            </a:r>
          </a:p>
          <a:p>
            <a:pPr lvl="1"/>
            <a:r>
              <a:rPr lang="en-US" dirty="0">
                <a:cs typeface="MS Gothic" pitchFamily="49" charset="-128"/>
              </a:rPr>
              <a:t>From a command prompt, type ipconfig /all to see all of your TCP/IP settings.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ifconfig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command in Mac OS X and Linux provides the same level of detail with no switches applied.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TCP/IP Tools </a:t>
            </a:r>
            <a:endParaRPr lang="en-US" dirty="0">
              <a:cs typeface="MS Gothic" pitchFamily="49" charset="-128"/>
            </a:endParaRPr>
          </a:p>
        </p:txBody>
      </p:sp>
      <p:sp>
        <p:nvSpPr>
          <p:cNvPr id="89092" name="TextBox 8"/>
          <p:cNvSpPr txBox="1">
            <a:spLocks noChangeArrowheads="1"/>
          </p:cNvSpPr>
          <p:nvPr/>
        </p:nvSpPr>
        <p:spPr bwMode="auto">
          <a:xfrm>
            <a:off x="2395763" y="5528076"/>
            <a:ext cx="4352474" cy="33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Figure 21.7  The ping command’s syntax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63" y="1807465"/>
            <a:ext cx="4800474" cy="354787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Tools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nslookup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command enables you to determine exactly what information the DNS server is giving you about a specific host name.</a:t>
            </a:r>
          </a:p>
          <a:p>
            <a:pPr lvl="1"/>
            <a:r>
              <a:rPr lang="en-US" dirty="0"/>
              <a:t>Type nslookup from the command prompt and press the </a:t>
            </a:r>
            <a:r>
              <a:rPr lang="en-US" dirty="0" smtClean="0"/>
              <a:t>ENTER </a:t>
            </a:r>
            <a:r>
              <a:rPr lang="en-US" dirty="0"/>
              <a:t>key.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Tools 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tracert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utility (</a:t>
            </a:r>
            <a:r>
              <a:rPr lang="en-US" dirty="0">
                <a:solidFill>
                  <a:srgbClr val="C00000"/>
                </a:solidFill>
              </a:rPr>
              <a:t>traceroute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in Mac) shows the route that a packet takes to get to its destination. </a:t>
            </a:r>
          </a:p>
          <a:p>
            <a:pPr lvl="1"/>
            <a:r>
              <a:rPr lang="en-US" dirty="0"/>
              <a:t>From a command line, type tracert followed by a space and an IP address or URL.</a:t>
            </a:r>
          </a:p>
          <a:p>
            <a:pPr lvl="1"/>
            <a:r>
              <a:rPr lang="en-US" dirty="0"/>
              <a:t>The output describes the route from your machine to the destination machine.</a:t>
            </a:r>
          </a:p>
          <a:p>
            <a:pPr lvl="2"/>
            <a:r>
              <a:rPr lang="en-US" dirty="0"/>
              <a:t>Includes all devices the packet passes through and how long each hop between devices takes</a:t>
            </a: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 Tools </a:t>
            </a:r>
          </a:p>
        </p:txBody>
      </p:sp>
      <p:sp>
        <p:nvSpPr>
          <p:cNvPr id="96260" name="TextBox 8"/>
          <p:cNvSpPr txBox="1">
            <a:spLocks noChangeArrowheads="1"/>
          </p:cNvSpPr>
          <p:nvPr/>
        </p:nvSpPr>
        <p:spPr bwMode="auto">
          <a:xfrm>
            <a:off x="2210792" y="4689876"/>
            <a:ext cx="4722416" cy="33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Figure 21.10  The tracert command in action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276" y="2209801"/>
            <a:ext cx="6595448" cy="23622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TCP/IP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TCP/IP is configured to receive an IP address automatically from a DHCP server on the network (and automatically assign a corresponding subnet mask).</a:t>
            </a:r>
          </a:p>
          <a:p>
            <a:pPr lvl="1"/>
            <a:r>
              <a:rPr lang="en-US" dirty="0"/>
              <a:t>CompTIA A+ expects you to know how to do this manually.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TCP/IP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17271" y="5604276"/>
            <a:ext cx="2909458" cy="339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Figure 21.11  Setting up IP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878" y="1641876"/>
            <a:ext cx="3476244" cy="386249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0" dirty="0"/>
              <a:t>Automatic Private IP Addressing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operating systems support a feature called </a:t>
            </a:r>
            <a:r>
              <a:rPr lang="en-US" dirty="0">
                <a:solidFill>
                  <a:srgbClr val="C00000"/>
                </a:solidFill>
              </a:rPr>
              <a:t>Automatic Private IP Addressing (APIPA) </a:t>
            </a:r>
            <a:r>
              <a:rPr lang="en-US" dirty="0"/>
              <a:t>that automatically assigns an IP address to the system when the client cannot obtain an IP address automatically.</a:t>
            </a:r>
          </a:p>
          <a:p>
            <a:pPr lvl="1"/>
            <a:r>
              <a:rPr lang="en-US" dirty="0"/>
              <a:t>The Internet Assigned Numbers Authority has set aside the range of addresses from 169.254.0.1 to 169.254.255.254 for this purpose.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300" dirty="0"/>
              <a:t>Network Addressing with IPv6</a:t>
            </a:r>
          </a:p>
        </p:txBody>
      </p:sp>
      <p:sp>
        <p:nvSpPr>
          <p:cNvPr id="1034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32-bit IPv4 standard offers only 4 billion addresses.</a:t>
            </a:r>
          </a:p>
          <a:p>
            <a:pPr lvl="1"/>
            <a:r>
              <a:rPr lang="en-US" dirty="0"/>
              <a:t>More addresses needed with the global Internet</a:t>
            </a:r>
          </a:p>
          <a:p>
            <a:r>
              <a:rPr lang="en-US" dirty="0"/>
              <a:t>The Internet Engineering Task Force (IETF) </a:t>
            </a:r>
            <a:r>
              <a:rPr lang="en-US" dirty="0">
                <a:solidFill>
                  <a:srgbClr val="C00000"/>
                </a:solidFill>
              </a:rPr>
              <a:t>Internet Protocol version 6 (IPv6).</a:t>
            </a:r>
          </a:p>
          <a:p>
            <a:pPr lvl="1"/>
            <a:r>
              <a:rPr lang="en-US" dirty="0"/>
              <a:t>Addressing scheme that is slowly replacing IPv4 </a:t>
            </a:r>
          </a:p>
          <a:p>
            <a:pPr lvl="1"/>
            <a:r>
              <a:rPr lang="en-US" dirty="0"/>
              <a:t>Extends the 32-bit IP address space to 128 bits, allowing up to 2</a:t>
            </a:r>
            <a:r>
              <a:rPr lang="en-US" baseline="30000" dirty="0"/>
              <a:t>128</a:t>
            </a:r>
            <a:r>
              <a:rPr lang="en-US" dirty="0"/>
              <a:t> (or 3.4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×</a:t>
            </a:r>
            <a:r>
              <a:rPr lang="en-US" dirty="0"/>
              <a:t> 10</a:t>
            </a:r>
            <a:r>
              <a:rPr lang="en-US" baseline="30000" dirty="0"/>
              <a:t>38</a:t>
            </a:r>
            <a:r>
              <a:rPr lang="en-US" dirty="0"/>
              <a:t>) addresses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S Gothic" pitchFamily="49" charset="-128"/>
              </a:rPr>
              <a:t>IPv6 Address 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MS Gothic" pitchFamily="49" charset="-128"/>
              </a:rPr>
              <a:t>IPv6 addresses are written like this:</a:t>
            </a:r>
            <a:br>
              <a:rPr lang="en-US" dirty="0">
                <a:cs typeface="MS Gothic" pitchFamily="49" charset="-128"/>
              </a:rPr>
            </a:br>
            <a:r>
              <a:rPr lang="en-US" sz="2500" dirty="0">
                <a:solidFill>
                  <a:schemeClr val="tx1"/>
                </a:solidFill>
                <a:latin typeface="Courier New" pitchFamily="-1" charset="0"/>
                <a:ea typeface="Courier New" pitchFamily="-1" charset="0"/>
                <a:cs typeface="Courier New" pitchFamily="-1" charset="0"/>
              </a:rPr>
              <a:t>2001:0000:0000:3210:0800:200C:00CF:1234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Colon is a separator between groups.</a:t>
            </a:r>
          </a:p>
          <a:p>
            <a:pPr lvl="2" eaLnBrk="1" hangingPunct="1"/>
            <a:r>
              <a:rPr lang="en-US" dirty="0">
                <a:cs typeface="MS Gothic" pitchFamily="49" charset="-128"/>
              </a:rPr>
              <a:t>Each group is a hexadecimal number between 0000 and FFFF called (unofficially) a field or hextet.</a:t>
            </a:r>
          </a:p>
          <a:p>
            <a:pPr lvl="2" eaLnBrk="1" hangingPunct="1"/>
            <a:r>
              <a:rPr lang="en-US" dirty="0">
                <a:cs typeface="MS Gothic" pitchFamily="49" charset="-128"/>
              </a:rPr>
              <a:t>A complete IPv6 address always has eight groups.</a:t>
            </a:r>
          </a:p>
          <a:p>
            <a:pPr eaLnBrk="1" hangingPunct="1"/>
            <a:r>
              <a:rPr lang="en-US" dirty="0">
                <a:cs typeface="MS Gothic" pitchFamily="49" charset="-128"/>
              </a:rPr>
              <a:t>IPv6 still uses subnets.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IPv6 uses the “/x” Classless Inter-Domain Routing (CIDR) nomenclature.</a:t>
            </a:r>
          </a:p>
          <a:p>
            <a:pPr lvl="2" eaLnBrk="1" hangingPunct="1"/>
            <a:r>
              <a:rPr lang="en-US" dirty="0">
                <a:cs typeface="MS Gothic" pitchFamily="49" charset="-128"/>
              </a:rPr>
              <a:t>The /x refers to the number of bits in the subnet mask.</a:t>
            </a:r>
          </a:p>
        </p:txBody>
      </p:sp>
    </p:spTree>
    <p:extLst>
      <p:ext uri="{BB962C8B-B14F-4D97-AF65-F5344CB8AC3E}">
        <p14:creationId xmlns:p14="http://schemas.microsoft.com/office/powerpoint/2010/main" val="259504457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TCP/IP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Network protocol </a:t>
            </a:r>
            <a:r>
              <a:rPr lang="en-US" dirty="0"/>
              <a:t>software:</a:t>
            </a:r>
          </a:p>
          <a:p>
            <a:pPr lvl="1"/>
            <a:r>
              <a:rPr lang="en-US" dirty="0"/>
              <a:t>Takes incoming data received by the network card, keeps it organized, and sends it to the application that needs it</a:t>
            </a:r>
          </a:p>
          <a:p>
            <a:pPr lvl="1"/>
            <a:r>
              <a:rPr lang="en-US" dirty="0"/>
              <a:t>Takes outgoing data from the application and hands it to the NIC to be sent out over the network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Transmission Control Protocol/Internet Protocol (TCP/IP) </a:t>
            </a:r>
            <a:r>
              <a:rPr lang="en-US" dirty="0"/>
              <a:t>is the primary protocol of most modern networks, including the Internet.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>
                <a:cs typeface="MS Gothic" pitchFamily="49" charset="-128"/>
              </a:rPr>
              <a:t>Where Do IPv6 Addresses </a:t>
            </a:r>
            <a:r>
              <a:rPr lang="en-US" dirty="0" smtClean="0">
                <a:cs typeface="MS Gothic" pitchFamily="49" charset="-128"/>
              </a:rPr>
              <a:t/>
            </a:r>
            <a:br>
              <a:rPr lang="en-US" dirty="0" smtClean="0">
                <a:cs typeface="MS Gothic" pitchFamily="49" charset="-128"/>
              </a:rPr>
            </a:br>
            <a:r>
              <a:rPr lang="en-US" dirty="0" smtClean="0">
                <a:cs typeface="MS Gothic" pitchFamily="49" charset="-128"/>
              </a:rPr>
              <a:t>Come </a:t>
            </a:r>
            <a:r>
              <a:rPr lang="en-US" dirty="0">
                <a:cs typeface="MS Gothic" pitchFamily="49" charset="-128"/>
              </a:rPr>
              <a:t>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MS Gothic" pitchFamily="49" charset="-128"/>
              </a:rPr>
              <a:t>Instead of one IP address, you can have three IP addresses on a single network card.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When a computer running IPv6 first boots up, it gives itself a </a:t>
            </a:r>
            <a:r>
              <a:rPr lang="en-US" dirty="0">
                <a:solidFill>
                  <a:srgbClr val="C00000"/>
                </a:solidFill>
                <a:cs typeface="MS Gothic" pitchFamily="49" charset="-128"/>
              </a:rPr>
              <a:t>link-local address</a:t>
            </a:r>
            <a:r>
              <a:rPr lang="en-US" dirty="0">
                <a:cs typeface="MS Gothic" pitchFamily="49" charset="-128"/>
              </a:rPr>
              <a:t>.</a:t>
            </a:r>
          </a:p>
          <a:p>
            <a:pPr lvl="2" eaLnBrk="1" hangingPunct="1"/>
            <a:r>
              <a:rPr lang="en-US" dirty="0">
                <a:cs typeface="MS Gothic" pitchFamily="49" charset="-128"/>
              </a:rPr>
              <a:t>This is equivalent to IPv4’s APIPA address. </a:t>
            </a:r>
          </a:p>
          <a:p>
            <a:pPr eaLnBrk="1" hangingPunct="1"/>
            <a:r>
              <a:rPr lang="en-US" dirty="0">
                <a:cs typeface="MS Gothic" pitchFamily="49" charset="-128"/>
              </a:rPr>
              <a:t>Last 64 bits of IPv6 address depend on the OS.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Windows makes a random value that is unique and never changes.</a:t>
            </a:r>
          </a:p>
          <a:p>
            <a:pPr lvl="1" eaLnBrk="1" hangingPunct="1"/>
            <a:r>
              <a:rPr lang="en-US" dirty="0"/>
              <a:t>Linux and Mac OS X build the value from the MAC address of the network card (called the Extended Unique Identifier, 64-bit, or EUI-64).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66376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5"/>
          <p:cNvSpPr>
            <a:spLocks noGrp="1"/>
          </p:cNvSpPr>
          <p:nvPr>
            <p:ph type="title"/>
          </p:nvPr>
        </p:nvSpPr>
        <p:spPr>
          <a:xfrm>
            <a:off x="457200" y="16329"/>
            <a:ext cx="8229600" cy="1143000"/>
          </a:xfrm>
        </p:spPr>
        <p:txBody>
          <a:bodyPr/>
          <a:lstStyle/>
          <a:p>
            <a:r>
              <a:rPr lang="en-US" dirty="0">
                <a:cs typeface="MS Gothic" pitchFamily="49" charset="-128"/>
              </a:rPr>
              <a:t>Where Do IPv6 Addresses </a:t>
            </a:r>
            <a:r>
              <a:rPr lang="en-US" dirty="0" smtClean="0">
                <a:cs typeface="MS Gothic" pitchFamily="49" charset="-128"/>
              </a:rPr>
              <a:t/>
            </a:r>
            <a:br>
              <a:rPr lang="en-US" dirty="0" smtClean="0">
                <a:cs typeface="MS Gothic" pitchFamily="49" charset="-128"/>
              </a:rPr>
            </a:br>
            <a:r>
              <a:rPr lang="en-US" dirty="0" smtClean="0">
                <a:cs typeface="MS Gothic" pitchFamily="49" charset="-128"/>
              </a:rPr>
              <a:t>Come </a:t>
            </a:r>
            <a:r>
              <a:rPr lang="en-US" dirty="0">
                <a:cs typeface="MS Gothic" pitchFamily="49" charset="-128"/>
              </a:rPr>
              <a:t>From? </a:t>
            </a:r>
            <a:endParaRPr lang="en-US" dirty="0"/>
          </a:p>
        </p:txBody>
      </p:sp>
      <p:sp>
        <p:nvSpPr>
          <p:cNvPr id="108548" name="TextBox 8"/>
          <p:cNvSpPr txBox="1">
            <a:spLocks noChangeArrowheads="1"/>
          </p:cNvSpPr>
          <p:nvPr/>
        </p:nvSpPr>
        <p:spPr bwMode="auto">
          <a:xfrm>
            <a:off x="2285520" y="4613676"/>
            <a:ext cx="4572961" cy="33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Figure 21.12  Link-local address in ipconfig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68336" y="2438400"/>
            <a:ext cx="6007329" cy="2022876"/>
            <a:chOff x="1568336" y="2438400"/>
            <a:chExt cx="6007329" cy="20228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8336" y="2438400"/>
              <a:ext cx="6007329" cy="2022876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4114800" y="3635566"/>
              <a:ext cx="2438400" cy="201168"/>
            </a:xfrm>
            <a:prstGeom prst="ellips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S Gothic" pitchFamily="49" charset="-128"/>
              </a:endParaRPr>
            </a:p>
          </p:txBody>
        </p:sp>
      </p:grp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IPv6 Subnet Masks</a:t>
            </a:r>
          </a:p>
        </p:txBody>
      </p:sp>
      <p:sp>
        <p:nvSpPr>
          <p:cNvPr id="1105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IPv6 subnets function like IPv4 subnets.</a:t>
            </a:r>
          </a:p>
          <a:p>
            <a:r>
              <a:rPr lang="en-US" dirty="0"/>
              <a:t>Two new rules apply:</a:t>
            </a:r>
          </a:p>
          <a:p>
            <a:pPr lvl="1"/>
            <a:r>
              <a:rPr lang="en-US" dirty="0"/>
              <a:t>The last 64 bits of an IPv6 address are generated randomly or using the MAC address, leaving a maximum of 64 bits for the network ID.</a:t>
            </a:r>
          </a:p>
          <a:p>
            <a:pPr lvl="2"/>
            <a:r>
              <a:rPr lang="en-US" dirty="0"/>
              <a:t>Therefore, no subnet is ever longer than /64.</a:t>
            </a:r>
          </a:p>
          <a:p>
            <a:pPr lvl="1"/>
            <a:r>
              <a:rPr lang="en-US" dirty="0"/>
              <a:t>The IANA passes out /32 subnets to big ISPs.</a:t>
            </a:r>
          </a:p>
          <a:p>
            <a:pPr lvl="2"/>
            <a:r>
              <a:rPr lang="en-US" dirty="0"/>
              <a:t>ISPs and others may pass out /48 and /64 subnets to end users.</a:t>
            </a:r>
          </a:p>
          <a:p>
            <a:r>
              <a:rPr lang="en-US" dirty="0"/>
              <a:t>The vast majority of IPv6 subnets are between /48 and /64.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Addresses</a:t>
            </a:r>
          </a:p>
        </p:txBody>
      </p:sp>
      <p:sp>
        <p:nvSpPr>
          <p:cNvPr id="1116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on the Internet, a system needs a second IPv6 address called a global address.</a:t>
            </a:r>
          </a:p>
          <a:p>
            <a:pPr lvl="1"/>
            <a:r>
              <a:rPr lang="en-US" dirty="0"/>
              <a:t>The most common way to get a global address is to request it from the default gateway router.</a:t>
            </a:r>
          </a:p>
          <a:p>
            <a:pPr lvl="2"/>
            <a:r>
              <a:rPr lang="en-US" dirty="0"/>
              <a:t>The gateway router must be configured to allow for this.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3745" y="5216940"/>
            <a:ext cx="2492566" cy="5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Figure 21.13  Getting a global address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/>
          <a:stretch/>
        </p:blipFill>
        <p:spPr>
          <a:xfrm>
            <a:off x="4282543" y="3809952"/>
            <a:ext cx="2989114" cy="281397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MS Gothic" pitchFamily="49" charset="-128"/>
              </a:rPr>
              <a:t>Global Addresses </a:t>
            </a:r>
          </a:p>
        </p:txBody>
      </p:sp>
      <p:sp>
        <p:nvSpPr>
          <p:cNvPr id="115716" name="TextBox 8"/>
          <p:cNvSpPr txBox="1">
            <a:spLocks noChangeArrowheads="1"/>
          </p:cNvSpPr>
          <p:nvPr/>
        </p:nvSpPr>
        <p:spPr bwMode="auto">
          <a:xfrm>
            <a:off x="1614043" y="5680476"/>
            <a:ext cx="5915915" cy="33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Figure 21.15  The ipconfig command with IPv6 and IPv4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062" y="1546034"/>
            <a:ext cx="5185876" cy="40011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Installing and Configuring 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Wired </a:t>
            </a:r>
            <a:r>
              <a:rPr lang="en-US" dirty="0"/>
              <a:t>Network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things need to be in place to have network connectivity: </a:t>
            </a:r>
          </a:p>
          <a:p>
            <a:pPr lvl="1"/>
            <a:r>
              <a:rPr lang="en-US" dirty="0"/>
              <a:t>Connected NIC</a:t>
            </a:r>
          </a:p>
          <a:p>
            <a:pPr lvl="2"/>
            <a:r>
              <a:rPr lang="en-US" dirty="0"/>
              <a:t>The physical hardware that connects the computer system to the network media </a:t>
            </a:r>
          </a:p>
          <a:p>
            <a:pPr lvl="1"/>
            <a:r>
              <a:rPr lang="en-US" dirty="0"/>
              <a:t>Properly configured TCP/IP</a:t>
            </a:r>
          </a:p>
          <a:p>
            <a:pPr lvl="2"/>
            <a:r>
              <a:rPr lang="en-US" dirty="0"/>
              <a:t>Correct TCP/IP settings needed for device on your network </a:t>
            </a:r>
          </a:p>
          <a:p>
            <a:pPr lvl="1"/>
            <a:r>
              <a:rPr lang="en-US" dirty="0"/>
              <a:t>Network client</a:t>
            </a:r>
          </a:p>
          <a:p>
            <a:pPr lvl="2"/>
            <a:r>
              <a:rPr lang="en-US" dirty="0"/>
              <a:t>The interface that allows the computer system to speak to the protocol 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 NIC</a:t>
            </a:r>
          </a:p>
        </p:txBody>
      </p:sp>
      <p:sp>
        <p:nvSpPr>
          <p:cNvPr id="1177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NIC is your computer system’s link to the network.</a:t>
            </a:r>
          </a:p>
          <a:p>
            <a:pPr lvl="1"/>
            <a:r>
              <a:rPr lang="en-US" dirty="0">
                <a:cs typeface="MS Gothic" pitchFamily="49" charset="-128"/>
              </a:rPr>
              <a:t>NICs are manufactured to operate on specific media and network types, such as 1000BaseT Ethernet.</a:t>
            </a:r>
          </a:p>
          <a:p>
            <a:pPr lvl="1"/>
            <a:r>
              <a:rPr lang="en-US" dirty="0">
                <a:cs typeface="MS Gothic" pitchFamily="49" charset="-128"/>
              </a:rPr>
              <a:t>Follow the manufacturer’s instructions for installation.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Full-Duplex</a:t>
            </a:r>
          </a:p>
        </p:txBody>
      </p:sp>
      <p:sp>
        <p:nvSpPr>
          <p:cNvPr id="1208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modern NICs can run in </a:t>
            </a:r>
            <a:r>
              <a:rPr lang="en-US" dirty="0">
                <a:solidFill>
                  <a:srgbClr val="C00000"/>
                </a:solidFill>
              </a:rPr>
              <a:t>full-duplex</a:t>
            </a:r>
            <a:r>
              <a:rPr lang="en-US" dirty="0"/>
              <a:t> mode, meaning that they can send and receive data at the same time.</a:t>
            </a:r>
          </a:p>
          <a:p>
            <a:pPr lvl="1"/>
            <a:r>
              <a:rPr lang="en-US" dirty="0"/>
              <a:t>The vast majority of NICs and switches use a feature called auto-sensing to accommodate very old devices that might attach to the network and need to run in half-duplex mode.</a:t>
            </a:r>
          </a:p>
        </p:txBody>
      </p:sp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Half-Duplex</a:t>
            </a:r>
          </a:p>
        </p:txBody>
      </p:sp>
      <p:sp>
        <p:nvSpPr>
          <p:cNvPr id="1208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Half-duplex</a:t>
            </a:r>
            <a:r>
              <a:rPr lang="en-US" dirty="0"/>
              <a:t> means that the device can send and receive, but not at the same time. </a:t>
            </a:r>
          </a:p>
          <a:p>
            <a:pPr lvl="1"/>
            <a:r>
              <a:rPr lang="en-US" dirty="0"/>
              <a:t>Half-duplex devices are exceedingly rare in modern computers, but you need to understand this option.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556594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Lights</a:t>
            </a:r>
          </a:p>
        </p:txBody>
      </p:sp>
      <p:sp>
        <p:nvSpPr>
          <p:cNvPr id="1218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NICs made today have some type of </a:t>
            </a:r>
            <a:r>
              <a:rPr lang="en-US" dirty="0">
                <a:solidFill>
                  <a:srgbClr val="C00000"/>
                </a:solidFill>
              </a:rPr>
              <a:t>link light</a:t>
            </a:r>
            <a:r>
              <a:rPr lang="en-US" dirty="0"/>
              <a:t>—a light-emitting diode (LED) status indicator that provides information about the state of the NIC’s link.</a:t>
            </a:r>
          </a:p>
          <a:p>
            <a:pPr lvl="1"/>
            <a:r>
              <a:rPr lang="en-US" dirty="0"/>
              <a:t>NICs can have between one and four different link lights.</a:t>
            </a:r>
          </a:p>
          <a:p>
            <a:pPr lvl="2"/>
            <a:r>
              <a:rPr lang="en-US" dirty="0"/>
              <a:t>LEDs can be any color.</a:t>
            </a:r>
          </a:p>
          <a:p>
            <a:pPr lvl="1"/>
            <a:r>
              <a:rPr lang="en-US" dirty="0"/>
              <a:t>Link lights are one of the first items to check whenever you think a system is disconnected from the network.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/>
              <a:t>Network Addressing with IPv4</a:t>
            </a:r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network address must provide two pieces of information: </a:t>
            </a:r>
          </a:p>
          <a:p>
            <a:pPr lvl="1"/>
            <a:r>
              <a:rPr lang="en-US" dirty="0"/>
              <a:t>Uniquely identify the machine </a:t>
            </a:r>
          </a:p>
          <a:p>
            <a:pPr lvl="1"/>
            <a:r>
              <a:rPr lang="en-US" dirty="0"/>
              <a:t>Locate that machine within the larger network</a:t>
            </a:r>
          </a:p>
          <a:p>
            <a:r>
              <a:rPr lang="en-US" dirty="0"/>
              <a:t>In a TCP/IP network, the </a:t>
            </a:r>
            <a:r>
              <a:rPr lang="en-US" dirty="0">
                <a:solidFill>
                  <a:srgbClr val="C00000"/>
                </a:solidFill>
              </a:rPr>
              <a:t>IP address </a:t>
            </a:r>
            <a:r>
              <a:rPr lang="en-US" dirty="0"/>
              <a:t>identifies the PC and the network on which it resides.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Lights </a:t>
            </a:r>
            <a:endParaRPr lang="en-US" dirty="0">
              <a:cs typeface="MS Gothic" pitchFamily="49" charset="-128"/>
            </a:endParaRPr>
          </a:p>
        </p:txBody>
      </p:sp>
      <p:pic>
        <p:nvPicPr>
          <p:cNvPr id="12288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-899" r="-899"/>
          <a:stretch/>
        </p:blipFill>
        <p:spPr>
          <a:xfrm>
            <a:off x="1906836" y="1565676"/>
            <a:ext cx="5254128" cy="4001272"/>
          </a:xfrm>
          <a:prstGeom prst="rect">
            <a:avLst/>
          </a:prstGeom>
        </p:spPr>
      </p:pic>
      <p:sp>
        <p:nvSpPr>
          <p:cNvPr id="122884" name="TextBox 8"/>
          <p:cNvSpPr txBox="1">
            <a:spLocks noChangeArrowheads="1"/>
          </p:cNvSpPr>
          <p:nvPr/>
        </p:nvSpPr>
        <p:spPr bwMode="auto">
          <a:xfrm>
            <a:off x="2743200" y="5680476"/>
            <a:ext cx="3750847" cy="33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Figure 21.16  Mmmm, pretty lights!</a:t>
            </a:r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Lights </a:t>
            </a:r>
          </a:p>
        </p:txBody>
      </p:sp>
      <p:sp>
        <p:nvSpPr>
          <p:cNvPr id="1239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activity light </a:t>
            </a:r>
            <a:r>
              <a:rPr lang="en-US" dirty="0"/>
              <a:t>turns on when the card detects network traffic.</a:t>
            </a:r>
          </a:p>
          <a:p>
            <a:pPr lvl="1"/>
            <a:r>
              <a:rPr lang="en-US" dirty="0"/>
              <a:t>Intermittently flickers when operating properly</a:t>
            </a:r>
          </a:p>
          <a:p>
            <a:r>
              <a:rPr lang="en-US" dirty="0"/>
              <a:t>There are no standards governing how NIC manufacturers use their lights.</a:t>
            </a:r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Lights </a:t>
            </a:r>
            <a:endParaRPr lang="en-US" dirty="0">
              <a:cs typeface="MS Gothic" pitchFamily="49" charset="-128"/>
            </a:endParaRPr>
          </a:p>
        </p:txBody>
      </p:sp>
      <p:pic>
        <p:nvPicPr>
          <p:cNvPr id="124933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t="-1624" b="-1624"/>
          <a:stretch/>
        </p:blipFill>
        <p:spPr>
          <a:xfrm>
            <a:off x="1562100" y="1839817"/>
            <a:ext cx="6019800" cy="3330402"/>
          </a:xfrm>
          <a:prstGeom prst="rect">
            <a:avLst/>
          </a:prstGeom>
        </p:spPr>
      </p:pic>
      <p:sp>
        <p:nvSpPr>
          <p:cNvPr id="124932" name="TextBox 8"/>
          <p:cNvSpPr txBox="1">
            <a:spLocks noChangeArrowheads="1"/>
          </p:cNvSpPr>
          <p:nvPr/>
        </p:nvSpPr>
        <p:spPr bwMode="auto">
          <a:xfrm>
            <a:off x="2907854" y="5287003"/>
            <a:ext cx="3328293" cy="33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Figure 21.17  Multispeed lights</a:t>
            </a:r>
          </a:p>
        </p:txBody>
      </p: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Wake-on-LAN</a:t>
            </a:r>
          </a:p>
        </p:txBody>
      </p:sp>
      <p:sp>
        <p:nvSpPr>
          <p:cNvPr id="1269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popular feature of most NICs is the ability to turn on or wake up a powered-down or sleeping PC.</a:t>
            </a:r>
          </a:p>
          <a:p>
            <a:r>
              <a:rPr lang="en-US" dirty="0"/>
              <a:t>To wake up one or multiple computers that you aren’t physically near, use a second PC to send either:</a:t>
            </a:r>
          </a:p>
          <a:p>
            <a:pPr lvl="1"/>
            <a:r>
              <a:rPr lang="en-US" dirty="0"/>
              <a:t>A special pattern</a:t>
            </a:r>
          </a:p>
          <a:p>
            <a:pPr lvl="1"/>
            <a:r>
              <a:rPr lang="en-US" dirty="0"/>
              <a:t>Or a magic packet (a broadcast packet that essentially repeats the destination MAC address many times)</a:t>
            </a:r>
          </a:p>
        </p:txBody>
      </p:sp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Wake-on-LAN </a:t>
            </a:r>
            <a:endParaRPr lang="en-US" dirty="0">
              <a:cs typeface="MS Gothic" pitchFamily="49" charset="-128"/>
            </a:endParaRPr>
          </a:p>
        </p:txBody>
      </p:sp>
      <p:sp>
        <p:nvSpPr>
          <p:cNvPr id="130052" name="TextBox 8"/>
          <p:cNvSpPr txBox="1">
            <a:spLocks noChangeArrowheads="1"/>
          </p:cNvSpPr>
          <p:nvPr/>
        </p:nvSpPr>
        <p:spPr bwMode="auto">
          <a:xfrm>
            <a:off x="976593" y="5680476"/>
            <a:ext cx="7190816" cy="33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Figure 21.18  Wake-on-LAN settings on the Power Management tab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602" y="1600200"/>
            <a:ext cx="3438797" cy="396721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Quality of service (QoS) enables busy networks to prioritize traffic. </a:t>
            </a:r>
          </a:p>
          <a:p>
            <a:r>
              <a:rPr lang="en-US" dirty="0"/>
              <a:t>Support for QoS tagging (or priority) should be enabled by default on most network adapters. 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a Network Client</a:t>
            </a:r>
          </a:p>
        </p:txBody>
      </p:sp>
      <p:sp>
        <p:nvSpPr>
          <p:cNvPr id="131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establish network connectivity, you need a network client installed and configured properly.</a:t>
            </a:r>
          </a:p>
          <a:p>
            <a:r>
              <a:rPr lang="en-US" dirty="0"/>
              <a:t>Installed as part of the OS installation, the Client for Microsoft Networks rarely needs configuration.</a:t>
            </a:r>
          </a:p>
          <a:p>
            <a:pPr lvl="1"/>
            <a:r>
              <a:rPr lang="en-US" dirty="0"/>
              <a:t>Few configuration options are available.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and Security</a:t>
            </a:r>
          </a:p>
        </p:txBody>
      </p:sp>
      <p:sp>
        <p:nvSpPr>
          <p:cNvPr id="133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systems can share all kinds of </a:t>
            </a:r>
            <a:r>
              <a:rPr lang="en-US" dirty="0">
                <a:solidFill>
                  <a:srgbClr val="C00000"/>
                </a:solidFill>
              </a:rPr>
              <a:t>resources</a:t>
            </a:r>
            <a:r>
              <a:rPr lang="en-US" dirty="0"/>
              <a:t>, including:</a:t>
            </a:r>
          </a:p>
          <a:p>
            <a:pPr lvl="1"/>
            <a:r>
              <a:rPr lang="en-US" dirty="0"/>
              <a:t>Files, folders, drives, printers, faxes, and Internet connections</a:t>
            </a:r>
          </a:p>
        </p:txBody>
      </p:sp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Shares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When you share over a network, every OS uses specific network sharing permissions to allow or restrict access to shared resources. </a:t>
            </a:r>
          </a:p>
          <a:p>
            <a:pPr lvl="1"/>
            <a:r>
              <a:rPr lang="en-US" dirty="0"/>
              <a:t>On a non-NTFS volume like an optical media disc or a flash-media USB drive, you only have three levels of permission:</a:t>
            </a:r>
          </a:p>
          <a:p>
            <a:pPr lvl="2"/>
            <a:r>
              <a:rPr lang="en-US" dirty="0"/>
              <a:t>Read, Read/Write, and Owner</a:t>
            </a:r>
          </a:p>
          <a:p>
            <a:pPr lvl="1"/>
            <a:r>
              <a:rPr lang="en-US" dirty="0"/>
              <a:t>A shared folder on an NTFS drive must have </a:t>
            </a:r>
            <a:r>
              <a:rPr lang="en-US" i="1" dirty="0"/>
              <a:t>both </a:t>
            </a:r>
            <a:r>
              <a:rPr lang="en-US" dirty="0"/>
              <a:t>the network permissions and the NTFS permissions set to let others access shared resources.</a:t>
            </a:r>
          </a:p>
        </p:txBody>
      </p:sp>
    </p:spTree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and other operating system networks work in one of three categories:</a:t>
            </a:r>
          </a:p>
          <a:p>
            <a:pPr lvl="1"/>
            <a:r>
              <a:rPr lang="en-US" dirty="0"/>
              <a:t>Workgroups</a:t>
            </a:r>
          </a:p>
          <a:p>
            <a:pPr lvl="1"/>
            <a:r>
              <a:rPr lang="en-US" dirty="0"/>
              <a:t>Domains</a:t>
            </a:r>
          </a:p>
          <a:p>
            <a:pPr lvl="1"/>
            <a:r>
              <a:rPr lang="en-US" dirty="0"/>
              <a:t>Homegroups</a:t>
            </a:r>
          </a:p>
          <a:p>
            <a:r>
              <a:rPr lang="en-US" dirty="0"/>
              <a:t>These three organizations differ in:</a:t>
            </a:r>
          </a:p>
          <a:p>
            <a:pPr lvl="1"/>
            <a:r>
              <a:rPr lang="en-US" dirty="0"/>
              <a:t>Control</a:t>
            </a:r>
          </a:p>
          <a:p>
            <a:pPr lvl="1"/>
            <a:r>
              <a:rPr lang="en-US" dirty="0"/>
              <a:t>Number of machines needed</a:t>
            </a:r>
          </a:p>
          <a:p>
            <a:pPr lvl="1"/>
            <a:r>
              <a:rPr lang="en-US" dirty="0"/>
              <a:t>Compatibility</a:t>
            </a:r>
          </a:p>
          <a:p>
            <a:pPr lvl="1"/>
            <a:r>
              <a:rPr lang="en-US" dirty="0"/>
              <a:t>Security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/>
              <a:t>Network Addressing with IPv4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IP address</a:t>
            </a:r>
          </a:p>
          <a:p>
            <a:pPr lvl="1"/>
            <a:r>
              <a:rPr lang="en-US" dirty="0"/>
              <a:t>Unique identification for your system on the network</a:t>
            </a:r>
          </a:p>
          <a:p>
            <a:pPr lvl="1"/>
            <a:r>
              <a:rPr lang="en-US" dirty="0"/>
              <a:t>Relies on Internet Protocol version 4 (IPv4) addressing scheme</a:t>
            </a:r>
          </a:p>
          <a:p>
            <a:pPr lvl="2"/>
            <a:r>
              <a:rPr lang="en-US" dirty="0"/>
              <a:t>Four sets of eight binary numbers, separated by periods</a:t>
            </a:r>
          </a:p>
        </p:txBody>
      </p:sp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Organization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Workgroups </a:t>
            </a:r>
            <a:r>
              <a:rPr lang="en-US" dirty="0">
                <a:solidFill>
                  <a:schemeClr val="tx1"/>
                </a:solidFill>
              </a:rPr>
              <a:t>are the most </a:t>
            </a:r>
            <a:r>
              <a:rPr lang="en-US" dirty="0"/>
              <a:t>basic and simplest network organization.</a:t>
            </a:r>
          </a:p>
          <a:p>
            <a:pPr lvl="1"/>
            <a:r>
              <a:rPr lang="en-US" dirty="0"/>
              <a:t>Non-centralized control over the network</a:t>
            </a:r>
          </a:p>
          <a:p>
            <a:pPr lvl="2"/>
            <a:r>
              <a:rPr lang="en-US" dirty="0"/>
              <a:t>All systems connected to the network are equals. 	</a:t>
            </a:r>
          </a:p>
          <a:p>
            <a:pPr lvl="1"/>
            <a:r>
              <a:rPr lang="en-US" dirty="0"/>
              <a:t>User names and passwords are stored in an encrypted format on your computer.</a:t>
            </a:r>
          </a:p>
          <a:p>
            <a:pPr lvl="1"/>
            <a:r>
              <a:rPr lang="en-US" dirty="0"/>
              <a:t>Sharing a folder</a:t>
            </a:r>
          </a:p>
          <a:p>
            <a:pPr lvl="2"/>
            <a:r>
              <a:rPr lang="en-US" dirty="0"/>
              <a:t>Right-click on the folder and select Share with | Specific people; this opens the File Sharing dialog box.</a:t>
            </a:r>
          </a:p>
          <a:p>
            <a:pPr lvl="2"/>
            <a:r>
              <a:rPr lang="en-US" dirty="0"/>
              <a:t>By default, you’ll see every user account that’s currently on this system.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194262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Organization </a:t>
            </a:r>
          </a:p>
        </p:txBody>
      </p:sp>
      <p:sp>
        <p:nvSpPr>
          <p:cNvPr id="137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give an account Read or Read/Write permission, while the person who created the folder is assigned as Owner. </a:t>
            </a:r>
          </a:p>
          <a:p>
            <a:pPr lvl="1"/>
            <a:r>
              <a:rPr lang="en-US" dirty="0"/>
              <a:t>Read – see what’s in the folder.</a:t>
            </a:r>
          </a:p>
          <a:p>
            <a:pPr lvl="1"/>
            <a:r>
              <a:rPr lang="en-US" dirty="0"/>
              <a:t>Read/Write – same as Read but you can save to folder.</a:t>
            </a:r>
          </a:p>
          <a:p>
            <a:pPr lvl="1"/>
            <a:r>
              <a:rPr lang="en-US" dirty="0"/>
              <a:t>Owner – same as Read/Write plus you can set permissions for other users on the folder.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To have access to a folder on another computer, a user must have a valid username and password.</a:t>
            </a:r>
          </a:p>
        </p:txBody>
      </p:sp>
    </p:spTree>
    <p:extLst>
      <p:ext uri="{BB962C8B-B14F-4D97-AF65-F5344CB8AC3E}">
        <p14:creationId xmlns:p14="http://schemas.microsoft.com/office/powerpoint/2010/main" val="437970173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Organization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48206" y="5441245"/>
            <a:ext cx="5047588" cy="339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Figure 21.23  Folder Sharing with context menu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23" y="1752600"/>
            <a:ext cx="4961755" cy="353624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Organization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1570" y="5398066"/>
            <a:ext cx="6240861" cy="339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Figure 21.25  Prompt for entering user name and password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77" y="1905000"/>
            <a:ext cx="5339646" cy="334066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Larger networks that need more control use </a:t>
            </a:r>
            <a:r>
              <a:rPr lang="en-US" dirty="0">
                <a:solidFill>
                  <a:srgbClr val="C00000"/>
                </a:solidFill>
              </a:rPr>
              <a:t>domains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Domains require a specific server to control access to the network’s resources. </a:t>
            </a:r>
          </a:p>
          <a:p>
            <a:pPr lvl="1"/>
            <a:r>
              <a:rPr lang="en-US" dirty="0"/>
              <a:t>On a network of Windows machines, you must have a computer running a version of Windows Server.</a:t>
            </a:r>
          </a:p>
          <a:p>
            <a:pPr lvl="2"/>
            <a:r>
              <a:rPr lang="en-US" dirty="0"/>
              <a:t>An administrator creates a domain on the Windows Server system, which makes that system the domain controller (DC). </a:t>
            </a:r>
          </a:p>
          <a:p>
            <a:pPr lvl="2"/>
            <a:r>
              <a:rPr lang="en-US" dirty="0"/>
              <a:t>Domain accounts are created on this system.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27297" y="5288459"/>
            <a:ext cx="3289407" cy="339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Figure 21.26  Windows 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811" y="1935659"/>
            <a:ext cx="5692378" cy="32004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0820" y="1676400"/>
            <a:ext cx="4648199" cy="5334000"/>
          </a:xfrm>
        </p:spPr>
        <p:txBody>
          <a:bodyPr/>
          <a:lstStyle/>
          <a:p>
            <a:r>
              <a:rPr lang="en-US" dirty="0"/>
              <a:t>When using a domain, you don’t log on to your computer.</a:t>
            </a:r>
          </a:p>
          <a:p>
            <a:pPr lvl="1"/>
            <a:r>
              <a:rPr lang="en-US" dirty="0"/>
              <a:t>Instead, you log on directly to the domain. </a:t>
            </a:r>
          </a:p>
          <a:p>
            <a:pPr lvl="1"/>
            <a:r>
              <a:rPr lang="en-US" dirty="0"/>
              <a:t>You can log on to any computer on the domain using the same domain account.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76233" y="4828142"/>
            <a:ext cx="3276783" cy="339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Figure 21.28  Domain network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158" y="1371600"/>
            <a:ext cx="3640933" cy="333058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HomeGroup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uses the idea that people want to share data, not folders. </a:t>
            </a:r>
          </a:p>
          <a:p>
            <a:pPr lvl="1"/>
            <a:r>
              <a:rPr lang="en-US" dirty="0"/>
              <a:t>Homegroups skip folders completely and share your Windows libraries. </a:t>
            </a:r>
          </a:p>
          <a:p>
            <a:pPr lvl="1"/>
            <a:r>
              <a:rPr lang="en-US" dirty="0"/>
              <a:t>Homegroups are available in Windows 7 and later.</a:t>
            </a:r>
          </a:p>
          <a:p>
            <a:pPr lvl="1"/>
            <a:r>
              <a:rPr lang="en-US" dirty="0"/>
              <a:t>To make a homegroup, open the HomeGroup Control Panel applet. </a:t>
            </a:r>
          </a:p>
        </p:txBody>
      </p:sp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Homegroups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1443" y="5277046"/>
            <a:ext cx="4881114" cy="339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Figure 21.30  Create a Homegroup dialog box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19" y="1927034"/>
            <a:ext cx="4427963" cy="329913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Homegroups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7454" y="5181600"/>
            <a:ext cx="4449092" cy="339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Figure 21.31  The homegroup’s password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1" y="2060188"/>
            <a:ext cx="4087159" cy="304521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/>
              <a:t>Network Addressing with IPv4 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Parts of an IP address include:</a:t>
            </a:r>
          </a:p>
          <a:p>
            <a:pPr lvl="1"/>
            <a:r>
              <a:rPr lang="en-US" dirty="0"/>
              <a:t>The network ID portion identifies the network.</a:t>
            </a:r>
          </a:p>
          <a:p>
            <a:pPr lvl="1"/>
            <a:r>
              <a:rPr lang="en-US" dirty="0"/>
              <a:t>The host ID, or host part identifies the local computer on the network.</a:t>
            </a:r>
          </a:p>
          <a:p>
            <a:r>
              <a:rPr lang="en-US" dirty="0">
                <a:solidFill>
                  <a:srgbClr val="C00000"/>
                </a:solidFill>
              </a:rPr>
              <a:t>Subnet mask </a:t>
            </a:r>
            <a:r>
              <a:rPr lang="en-US" dirty="0"/>
              <a:t>distinguishes which part of the IP address identifies the network ID and which part of the address identifies the host. </a:t>
            </a:r>
          </a:p>
          <a:p>
            <a:pPr lvl="1"/>
            <a:r>
              <a:rPr lang="en-US" dirty="0"/>
              <a:t>Blocks out (or masks) the network portion of an IP address</a:t>
            </a:r>
          </a:p>
          <a:p>
            <a:pPr lvl="1"/>
            <a:r>
              <a:rPr lang="en-US" dirty="0"/>
              <a:t>Typical subnet mask: 255.255.255.0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Homegroups</a:t>
            </a:r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the files shared through a homegroup by opening Windows Explorer or File Explorer. </a:t>
            </a:r>
          </a:p>
          <a:p>
            <a:pPr lvl="1"/>
            <a:r>
              <a:rPr lang="en-US" dirty="0"/>
              <a:t>There are four sharing options: </a:t>
            </a:r>
          </a:p>
          <a:p>
            <a:pPr lvl="2"/>
            <a:r>
              <a:rPr lang="en-US" dirty="0"/>
              <a:t>Nobody – means the item is not shared</a:t>
            </a:r>
          </a:p>
          <a:p>
            <a:pPr lvl="2"/>
            <a:r>
              <a:rPr lang="en-US" dirty="0"/>
              <a:t>Homegroup (Read)</a:t>
            </a:r>
          </a:p>
          <a:p>
            <a:pPr lvl="2"/>
            <a:r>
              <a:rPr lang="en-US" dirty="0"/>
              <a:t>Homegroup (Read/Write)</a:t>
            </a:r>
          </a:p>
          <a:p>
            <a:pPr lvl="2"/>
            <a:r>
              <a:rPr lang="en-US" dirty="0"/>
              <a:t>Specific people</a:t>
            </a:r>
          </a:p>
        </p:txBody>
      </p:sp>
    </p:spTree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Printers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4589849" cy="5334000"/>
          </a:xfrm>
        </p:spPr>
        <p:txBody>
          <a:bodyPr/>
          <a:lstStyle/>
          <a:p>
            <a:r>
              <a:rPr lang="en-US" dirty="0"/>
              <a:t>Follows the same process as sharing drives and folders.</a:t>
            </a:r>
          </a:p>
          <a:p>
            <a:r>
              <a:rPr lang="en-US" dirty="0"/>
              <a:t>Use Printers folder (Vista) or open Devices (Windows 7 and later)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32614" y="5818112"/>
            <a:ext cx="3581400" cy="574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Figure 21.36  Giving a name to a shared printer on Windows 8.1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86" y="1975979"/>
            <a:ext cx="3343656" cy="373581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CompTIA A+ exams focuses on the skills to get a single computer back on the network.</a:t>
            </a:r>
          </a:p>
          <a:p>
            <a:r>
              <a:rPr lang="en-US" dirty="0"/>
              <a:t>There are two ways to look at connectivity issues:</a:t>
            </a:r>
          </a:p>
          <a:p>
            <a:pPr lvl="1"/>
            <a:r>
              <a:rPr lang="en-US" dirty="0"/>
              <a:t>Computer loses physical connectivity.</a:t>
            </a:r>
          </a:p>
          <a:p>
            <a:pPr lvl="1"/>
            <a:r>
              <a:rPr lang="en-US" dirty="0"/>
              <a:t>System is on the network but unable to access a particular resource.</a:t>
            </a:r>
          </a:p>
        </p:txBody>
      </p:sp>
    </p:spTree>
    <p:extLst>
      <p:ext uri="{BB962C8B-B14F-4D97-AF65-F5344CB8AC3E}">
        <p14:creationId xmlns:p14="http://schemas.microsoft.com/office/powerpoint/2010/main" val="1972232590"/>
      </p:ext>
    </p:extLst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Repairing Physical Cabling</a:t>
            </a:r>
          </a:p>
        </p:txBody>
      </p:sp>
      <p:sp>
        <p:nvSpPr>
          <p:cNvPr id="150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Symptoms—total loss of connectivity</a:t>
            </a:r>
          </a:p>
          <a:p>
            <a:pPr lvl="1"/>
            <a:r>
              <a:rPr lang="en-US" dirty="0"/>
              <a:t>Red X over network icon indicates loss of connectivity.</a:t>
            </a:r>
          </a:p>
          <a:p>
            <a:pPr lvl="1"/>
            <a:r>
              <a:rPr lang="en-US" dirty="0"/>
              <a:t>First check the obvious:</a:t>
            </a:r>
          </a:p>
          <a:p>
            <a:pPr lvl="2"/>
            <a:r>
              <a:rPr lang="en-US" dirty="0"/>
              <a:t>Is the cable unplugged at your system? At the wall outlet?</a:t>
            </a:r>
          </a:p>
          <a:p>
            <a:pPr lvl="1"/>
            <a:r>
              <a:rPr lang="en-US" dirty="0"/>
              <a:t>Then check the less obvious:</a:t>
            </a:r>
          </a:p>
          <a:p>
            <a:pPr lvl="2"/>
            <a:r>
              <a:rPr lang="en-US" dirty="0"/>
              <a:t>Is the NIC disabled in Device Manager? Is the cable connected to the switch?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Repairing Physical Cabling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Diagnosing physical problems</a:t>
            </a:r>
          </a:p>
          <a:p>
            <a:pPr lvl="1"/>
            <a:r>
              <a:rPr lang="en-US" dirty="0"/>
              <a:t>Intermittent loss is harder to trace.</a:t>
            </a:r>
          </a:p>
          <a:p>
            <a:pPr lvl="1"/>
            <a:r>
              <a:rPr lang="en-US" dirty="0"/>
              <a:t>Look for errors that point to physical disconnection.</a:t>
            </a:r>
          </a:p>
          <a:p>
            <a:pPr lvl="2"/>
            <a:r>
              <a:rPr lang="en-US" dirty="0"/>
              <a:t>A “No server is found” error</a:t>
            </a:r>
          </a:p>
          <a:p>
            <a:pPr lvl="2"/>
            <a:r>
              <a:rPr lang="en-US" dirty="0"/>
              <a:t>No systems seen other than own in the system’s network explorer utility</a:t>
            </a:r>
          </a:p>
          <a:p>
            <a:pPr lvl="2"/>
            <a:r>
              <a:rPr lang="en-US" dirty="0"/>
              <a:t>Multiple systems failing to access the network</a:t>
            </a:r>
          </a:p>
        </p:txBody>
      </p:sp>
    </p:spTree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Repairing Physical Cabling </a:t>
            </a:r>
            <a:endParaRPr lang="en-US" i="1" dirty="0"/>
          </a:p>
        </p:txBody>
      </p:sp>
      <p:sp>
        <p:nvSpPr>
          <p:cNvPr id="15360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Check the Lights</a:t>
            </a:r>
          </a:p>
          <a:p>
            <a:pPr lvl="1"/>
            <a:r>
              <a:rPr lang="en-US" dirty="0"/>
              <a:t>Check the link lights on the NIC and switch. </a:t>
            </a:r>
          </a:p>
          <a:p>
            <a:pPr lvl="2"/>
            <a:r>
              <a:rPr lang="en-US" dirty="0"/>
              <a:t>If they’re not lit, the cable isn’t connected somewhere. </a:t>
            </a:r>
          </a:p>
          <a:p>
            <a:pPr lvl="1"/>
            <a:r>
              <a:rPr lang="en-US" dirty="0"/>
              <a:t>Check to see if other people have network access.</a:t>
            </a:r>
          </a:p>
          <a:p>
            <a:pPr lvl="1"/>
            <a:r>
              <a:rPr lang="en-US" dirty="0"/>
              <a:t>Inspect the cable running from the back of the PC to the outlet. </a:t>
            </a:r>
          </a:p>
          <a:p>
            <a:pPr lvl="1"/>
            <a:r>
              <a:rPr lang="en-US" dirty="0"/>
              <a:t>Finally, plug the system into a known good outlet and see if it works.</a:t>
            </a:r>
          </a:p>
          <a:p>
            <a:pPr lvl="2"/>
            <a:r>
              <a:rPr lang="en-US" dirty="0">
                <a:cs typeface="MS Gothic" pitchFamily="49" charset="-128"/>
              </a:rPr>
              <a:t>If connectivity works with the second outlet, suspect the structured cable that is running from the first outlet to the switch.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Repairing Physical Cabling </a:t>
            </a:r>
            <a:endParaRPr lang="en-US" i="1" dirty="0"/>
          </a:p>
        </p:txBody>
      </p:sp>
      <p:sp>
        <p:nvSpPr>
          <p:cNvPr id="155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the NIC</a:t>
            </a:r>
          </a:p>
          <a:p>
            <a:pPr lvl="1"/>
            <a:r>
              <a:rPr lang="en-US" dirty="0"/>
              <a:t>A bad NIC can also generate a “can’t see the network” problem.</a:t>
            </a:r>
          </a:p>
          <a:p>
            <a:pPr lvl="1"/>
            <a:r>
              <a:rPr lang="en-US" dirty="0"/>
              <a:t>Use the utility provided by the OS to verify that the NIC works. </a:t>
            </a:r>
          </a:p>
          <a:p>
            <a:pPr lvl="2"/>
            <a:r>
              <a:rPr lang="en-US" dirty="0"/>
              <a:t>If you’ve got a NIC with diagnostic software, run it—this software will check the NIC’s circuitry.</a:t>
            </a:r>
          </a:p>
          <a:p>
            <a:pPr lvl="1"/>
            <a:r>
              <a:rPr lang="en-US" dirty="0"/>
              <a:t>The NIC’s female connector is a common failure point.</a:t>
            </a:r>
          </a:p>
          <a:p>
            <a:pPr lvl="2"/>
            <a:r>
              <a:rPr lang="en-US" dirty="0"/>
              <a:t>NICs that come with diagnostic software often include a special test called a </a:t>
            </a:r>
            <a:r>
              <a:rPr lang="en-US" dirty="0">
                <a:solidFill>
                  <a:srgbClr val="C00000"/>
                </a:solidFill>
              </a:rPr>
              <a:t>loopback test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S Gothic" pitchFamily="49" charset="-128"/>
              </a:rPr>
              <a:t>Repairing Physical Cabling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MS Gothic" pitchFamily="49" charset="-128"/>
              </a:rPr>
              <a:t>A loopback test sends data out of the NIC and checks to see if it comes back.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Some NICs perform only an internal loopback.</a:t>
            </a:r>
          </a:p>
          <a:p>
            <a:pPr lvl="2" eaLnBrk="1" hangingPunct="1"/>
            <a:r>
              <a:rPr lang="en-US" dirty="0">
                <a:cs typeface="MS Gothic" pitchFamily="49" charset="-128"/>
              </a:rPr>
              <a:t>Tests the circuitry that sends and receives, but not the actual connecting pins.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A true external loopback requires a </a:t>
            </a:r>
            <a:r>
              <a:rPr lang="en-US" dirty="0">
                <a:solidFill>
                  <a:srgbClr val="C00000"/>
                </a:solidFill>
                <a:cs typeface="MS Gothic" pitchFamily="49" charset="-128"/>
              </a:rPr>
              <a:t>loopback plug </a:t>
            </a:r>
            <a:r>
              <a:rPr lang="en-US" dirty="0">
                <a:cs typeface="MS Gothic" pitchFamily="49" charset="-128"/>
              </a:rPr>
              <a:t>inserted into the NIC’s port.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If the NIC is bad, replace it.</a:t>
            </a:r>
          </a:p>
        </p:txBody>
      </p:sp>
    </p:spTree>
    <p:extLst>
      <p:ext uri="{BB962C8B-B14F-4D97-AF65-F5344CB8AC3E}">
        <p14:creationId xmlns:p14="http://schemas.microsoft.com/office/powerpoint/2010/main" val="3460048043"/>
      </p:ext>
    </p:extLst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S Gothic" pitchFamily="49" charset="-128"/>
              </a:rPr>
              <a:t>Repairing Physical Cabling </a:t>
            </a:r>
          </a:p>
        </p:txBody>
      </p:sp>
      <p:pic>
        <p:nvPicPr>
          <p:cNvPr id="157701" name="Content Placeholder 2"/>
          <p:cNvPicPr>
            <a:picLocks noGrp="1" noChangeAspect="1"/>
          </p:cNvPicPr>
          <p:nvPr>
            <p:ph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2743200" y="1905000"/>
            <a:ext cx="3735387" cy="3521075"/>
          </a:xfrm>
          <a:prstGeom prst="rect">
            <a:avLst/>
          </a:prstGeom>
        </p:spPr>
      </p:pic>
      <p:sp>
        <p:nvSpPr>
          <p:cNvPr id="157700" name="TextBox 8"/>
          <p:cNvSpPr txBox="1">
            <a:spLocks noChangeArrowheads="1"/>
          </p:cNvSpPr>
          <p:nvPr/>
        </p:nvSpPr>
        <p:spPr bwMode="auto">
          <a:xfrm>
            <a:off x="3124200" y="5686425"/>
            <a:ext cx="3110647" cy="33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Figure 21.38  Loopback plug</a:t>
            </a:r>
          </a:p>
        </p:txBody>
      </p:sp>
    </p:spTree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MS Gothic" pitchFamily="49" charset="-128"/>
              </a:rPr>
              <a:t>Repairing Physical Cabling </a:t>
            </a:r>
          </a:p>
        </p:txBody>
      </p:sp>
      <p:sp>
        <p:nvSpPr>
          <p:cNvPr id="158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MS Gothic" pitchFamily="49" charset="-128"/>
              </a:rPr>
              <a:t>Cable testing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With the right equipment, diagnosing a bad horizontal cabling run is easy.</a:t>
            </a:r>
          </a:p>
          <a:p>
            <a:pPr lvl="2" eaLnBrk="1" hangingPunct="1"/>
            <a:r>
              <a:rPr lang="en-US" dirty="0">
                <a:cs typeface="MS Gothic" pitchFamily="49" charset="-128"/>
              </a:rPr>
              <a:t>A tech should own a midrange time-domain reflectometer (TDR) tester such as the Fluke MicroScanner.</a:t>
            </a:r>
          </a:p>
          <a:p>
            <a:pPr lvl="2" eaLnBrk="1" hangingPunct="1"/>
            <a:r>
              <a:rPr lang="en-US" dirty="0">
                <a:cs typeface="MS Gothic" pitchFamily="49" charset="-128"/>
              </a:rPr>
              <a:t>A TDR measures impedance in network cabling. </a:t>
            </a:r>
            <a:br>
              <a:rPr lang="en-US" dirty="0">
                <a:cs typeface="MS Gothic" pitchFamily="49" charset="-128"/>
              </a:rPr>
            </a:br>
            <a:r>
              <a:rPr lang="en-US" dirty="0">
                <a:cs typeface="MS Gothic" pitchFamily="49" charset="-128"/>
              </a:rPr>
              <a:t>If the tester measures any impedance, something is wrong with the cable.</a:t>
            </a:r>
          </a:p>
          <a:p>
            <a:pPr lvl="2" eaLnBrk="1" hangingPunct="1"/>
            <a:r>
              <a:rPr lang="en-US" dirty="0">
                <a:cs typeface="MS Gothic" pitchFamily="49" charset="-128"/>
              </a:rPr>
              <a:t>When you’re testing a cable run, always include the patch cables as you test. 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/>
              <a:t>Network Addressing with IPv4 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following as an example:</a:t>
            </a:r>
          </a:p>
          <a:p>
            <a:pPr lvl="1"/>
            <a:r>
              <a:rPr lang="en-US" dirty="0"/>
              <a:t>IP address: 192.168.4.33</a:t>
            </a:r>
          </a:p>
          <a:p>
            <a:pPr lvl="1"/>
            <a:r>
              <a:rPr lang="en-US" dirty="0"/>
              <a:t>Subnet mask: 255.255.255.0</a:t>
            </a:r>
          </a:p>
          <a:p>
            <a:r>
              <a:rPr lang="en-US" dirty="0"/>
              <a:t>Compare the subnet mask to the IP address:</a:t>
            </a:r>
          </a:p>
          <a:p>
            <a:pPr lvl="1"/>
            <a:r>
              <a:rPr lang="en-US" dirty="0"/>
              <a:t>Any part that’s all 255s is the network ID</a:t>
            </a:r>
          </a:p>
          <a:p>
            <a:pPr lvl="1"/>
            <a:r>
              <a:rPr lang="en-US" dirty="0"/>
              <a:t>Any part that’s all zeros is the host ID</a:t>
            </a:r>
          </a:p>
          <a:p>
            <a:r>
              <a:rPr lang="en-US" dirty="0"/>
              <a:t>The result:</a:t>
            </a:r>
          </a:p>
          <a:p>
            <a:pPr lvl="1"/>
            <a:r>
              <a:rPr lang="en-US" dirty="0"/>
              <a:t>Network ID is 192.168.4</a:t>
            </a:r>
          </a:p>
          <a:p>
            <a:pPr lvl="1"/>
            <a:r>
              <a:rPr lang="en-US" dirty="0"/>
              <a:t>Host ID is 33</a:t>
            </a:r>
          </a:p>
        </p:txBody>
      </p:sp>
    </p:spTree>
    <p:extLst>
      <p:ext uri="{BB962C8B-B14F-4D97-AF65-F5344CB8AC3E}">
        <p14:creationId xmlns:p14="http://schemas.microsoft.com/office/powerpoint/2010/main" val="5139472"/>
      </p:ext>
    </p:extLst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S Gothic" pitchFamily="49" charset="-128"/>
              </a:rPr>
              <a:t>Repairing Physical Cabling </a:t>
            </a:r>
          </a:p>
        </p:txBody>
      </p:sp>
      <p:sp>
        <p:nvSpPr>
          <p:cNvPr id="160772" name="TextBox 8"/>
          <p:cNvSpPr txBox="1">
            <a:spLocks noChangeArrowheads="1"/>
          </p:cNvSpPr>
          <p:nvPr/>
        </p:nvSpPr>
        <p:spPr bwMode="auto">
          <a:xfrm>
            <a:off x="2683277" y="5334000"/>
            <a:ext cx="3777446" cy="33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Figure 21.39  Cable tester in action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4" y="2057400"/>
            <a:ext cx="7261352" cy="311200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MS Gothic" pitchFamily="49" charset="-128"/>
              </a:rPr>
              <a:t>Repairing Physical Cabling </a:t>
            </a:r>
          </a:p>
        </p:txBody>
      </p:sp>
      <p:sp>
        <p:nvSpPr>
          <p:cNvPr id="161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MS Gothic" pitchFamily="49" charset="-128"/>
              </a:rPr>
              <a:t>Toners</a:t>
            </a:r>
          </a:p>
          <a:p>
            <a:pPr lvl="1" eaLnBrk="1" hangingPunct="1"/>
            <a:r>
              <a:rPr lang="en-US" dirty="0">
                <a:solidFill>
                  <a:srgbClr val="C00000"/>
                </a:solidFill>
                <a:cs typeface="MS Gothic" pitchFamily="49" charset="-128"/>
              </a:rPr>
              <a:t>Toner</a:t>
            </a:r>
            <a:r>
              <a:rPr lang="en-US" dirty="0">
                <a:solidFill>
                  <a:srgbClr val="800000"/>
                </a:solidFill>
                <a:cs typeface="MS Gothic" pitchFamily="49" charset="-128"/>
              </a:rPr>
              <a:t> </a:t>
            </a:r>
            <a:r>
              <a:rPr lang="en-US" dirty="0">
                <a:cs typeface="MS Gothic" pitchFamily="49" charset="-128"/>
              </a:rPr>
              <a:t>is the generic term for two separate devices that are used together: a tone generator and a tone probe.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The </a:t>
            </a:r>
            <a:r>
              <a:rPr lang="en-US" dirty="0">
                <a:solidFill>
                  <a:srgbClr val="C00000"/>
                </a:solidFill>
                <a:cs typeface="MS Gothic" pitchFamily="49" charset="-128"/>
              </a:rPr>
              <a:t>tone generator </a:t>
            </a:r>
            <a:r>
              <a:rPr lang="en-US" dirty="0">
                <a:cs typeface="MS Gothic" pitchFamily="49" charset="-128"/>
              </a:rPr>
              <a:t>connects to the cable using alligator clips, tiny hooks, or a network jack.</a:t>
            </a:r>
          </a:p>
          <a:p>
            <a:pPr lvl="2" eaLnBrk="1" hangingPunct="1"/>
            <a:r>
              <a:rPr lang="en-US" dirty="0">
                <a:cs typeface="MS Gothic" pitchFamily="49" charset="-128"/>
              </a:rPr>
              <a:t>It sends an electrical signal along the wire at a certain frequency.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The </a:t>
            </a:r>
            <a:r>
              <a:rPr lang="en-US" dirty="0">
                <a:solidFill>
                  <a:srgbClr val="C00000"/>
                </a:solidFill>
                <a:cs typeface="MS Gothic" pitchFamily="49" charset="-128"/>
              </a:rPr>
              <a:t>tone probe </a:t>
            </a:r>
            <a:r>
              <a:rPr lang="en-US" dirty="0">
                <a:cs typeface="MS Gothic" pitchFamily="49" charset="-128"/>
              </a:rPr>
              <a:t>emits a sound when it is placed near a cable connected to the tone generator.</a:t>
            </a:r>
          </a:p>
          <a:p>
            <a:pPr lvl="1" eaLnBrk="1" hangingPunct="1"/>
            <a:endParaRPr lang="en-US" dirty="0">
              <a:cs typeface="MS Gothic" pitchFamily="49" charset="-128"/>
            </a:endParaRPr>
          </a:p>
        </p:txBody>
      </p:sp>
    </p:spTree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S Gothic" pitchFamily="49" charset="-128"/>
              </a:rPr>
              <a:t>Repairing Physical Cabling </a:t>
            </a:r>
          </a:p>
        </p:txBody>
      </p:sp>
      <p:pic>
        <p:nvPicPr>
          <p:cNvPr id="163845" name="Content Placeholder 2"/>
          <p:cNvPicPr>
            <a:picLocks noGrp="1" noChangeAspect="1"/>
          </p:cNvPicPr>
          <p:nvPr>
            <p:ph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3564731" y="1752600"/>
            <a:ext cx="2014538" cy="3551238"/>
          </a:xfrm>
          <a:prstGeom prst="rect">
            <a:avLst/>
          </a:prstGeom>
        </p:spPr>
      </p:pic>
      <p:sp>
        <p:nvSpPr>
          <p:cNvPr id="163844" name="TextBox 8"/>
          <p:cNvSpPr txBox="1">
            <a:spLocks noChangeArrowheads="1"/>
          </p:cNvSpPr>
          <p:nvPr/>
        </p:nvSpPr>
        <p:spPr bwMode="auto">
          <a:xfrm>
            <a:off x="2978299" y="5451876"/>
            <a:ext cx="3187403" cy="339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Figure 21.40  Fox and Hound</a:t>
            </a:r>
          </a:p>
        </p:txBody>
      </p:sp>
    </p:spTree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Common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MS Gothic" pitchFamily="49" charset="-128"/>
              </a:rPr>
              <a:t>Failure to connect a new resource usually points to a configuration issue.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Do you have the right share name?</a:t>
            </a:r>
          </a:p>
          <a:p>
            <a:pPr lvl="2" eaLnBrk="1" hangingPunct="1"/>
            <a:r>
              <a:rPr lang="en-US" dirty="0">
                <a:cs typeface="MS Gothic" pitchFamily="49" charset="-128"/>
              </a:rPr>
              <a:t>Go check at the serving system.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Do you have the required user name/password?</a:t>
            </a:r>
          </a:p>
          <a:p>
            <a:pPr lvl="2" eaLnBrk="1" hangingPunct="1"/>
            <a:r>
              <a:rPr lang="en-US" dirty="0">
                <a:cs typeface="MS Gothic" pitchFamily="49" charset="-128"/>
              </a:rPr>
              <a:t>Ask someone who might have this knowledge, or double-check that your account has access.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Do you have permission to use/access/connect to the shared resource?</a:t>
            </a:r>
          </a:p>
          <a:p>
            <a:pPr lvl="2" eaLnBrk="1" hangingPunct="1"/>
            <a:r>
              <a:rPr lang="en-US" dirty="0">
                <a:cs typeface="MS Gothic" pitchFamily="49" charset="-128"/>
              </a:rPr>
              <a:t>Make sure you have the correct permissions.</a:t>
            </a:r>
          </a:p>
        </p:txBody>
      </p:sp>
    </p:spTree>
    <p:extLst>
      <p:ext uri="{BB962C8B-B14F-4D97-AF65-F5344CB8AC3E}">
        <p14:creationId xmlns:p14="http://schemas.microsoft.com/office/powerpoint/2010/main" val="4264269763"/>
      </p:ext>
    </p:extLst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Common Problems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MS Gothic" pitchFamily="49" charset="-128"/>
              </a:rPr>
              <a:t>Failure to connect a new resource 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Are you on the right homegroup/domain/workgroup?</a:t>
            </a:r>
          </a:p>
          <a:p>
            <a:pPr lvl="2" eaLnBrk="1" hangingPunct="1"/>
            <a:r>
              <a:rPr lang="en-US" dirty="0">
                <a:cs typeface="MS Gothic" pitchFamily="49" charset="-128"/>
              </a:rPr>
              <a:t>Check your system and the sharing system to verify which workgroup/domain name to use.</a:t>
            </a:r>
          </a:p>
          <a:p>
            <a:pPr lvl="3" eaLnBrk="1" hangingPunct="1"/>
            <a:r>
              <a:rPr lang="en-US" dirty="0">
                <a:cs typeface="MS Gothic" pitchFamily="49" charset="-128"/>
              </a:rPr>
              <a:t>On a homegroup, make sure you’ve used the proper password.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Is the folder or printer shared?</a:t>
            </a:r>
          </a:p>
          <a:p>
            <a:pPr lvl="2" eaLnBrk="1" hangingPunct="1"/>
            <a:r>
              <a:rPr lang="en-US" dirty="0">
                <a:cs typeface="MS Gothic" pitchFamily="49" charset="-128"/>
              </a:rPr>
              <a:t>Share it!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Does the folder or printer exist?</a:t>
            </a:r>
          </a:p>
          <a:p>
            <a:pPr lvl="2" eaLnBrk="1" hangingPunct="1"/>
            <a:r>
              <a:rPr lang="en-US" dirty="0">
                <a:cs typeface="MS Gothic" pitchFamily="49" charset="-128"/>
              </a:rPr>
              <a:t>Ensure serving system still hosts the folder.</a:t>
            </a:r>
          </a:p>
          <a:p>
            <a:pPr lvl="2" eaLnBrk="1" hangingPunct="1"/>
            <a:r>
              <a:rPr lang="en-US" dirty="0">
                <a:cs typeface="MS Gothic" pitchFamily="49" charset="-128"/>
              </a:rPr>
              <a:t>Install the network printer if you haven’t yet.</a:t>
            </a:r>
          </a:p>
        </p:txBody>
      </p:sp>
    </p:spTree>
    <p:extLst>
      <p:ext uri="{BB962C8B-B14F-4D97-AF65-F5344CB8AC3E}">
        <p14:creationId xmlns:p14="http://schemas.microsoft.com/office/powerpoint/2010/main" val="578034828"/>
      </p:ext>
    </p:extLst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Common Problems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cs typeface="MS Gothic" pitchFamily="49" charset="-128"/>
              </a:rPr>
              <a:t>Failure to connect a previously used resource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Check that you can see the resource using Network.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Check that the serving system is on.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Check that the computer is physically connected to the serving system.</a:t>
            </a:r>
          </a:p>
        </p:txBody>
      </p:sp>
    </p:spTree>
    <p:extLst>
      <p:ext uri="{BB962C8B-B14F-4D97-AF65-F5344CB8AC3E}">
        <p14:creationId xmlns:p14="http://schemas.microsoft.com/office/powerpoint/2010/main" val="854676030"/>
      </p:ext>
    </p:extLst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net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enables you to view a network quickly from the command line through the </a:t>
            </a:r>
            <a:r>
              <a:rPr lang="en-US" dirty="0">
                <a:solidFill>
                  <a:srgbClr val="C00000"/>
                </a:solidFill>
              </a:rPr>
              <a:t>net command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Type net at a command prompt and press ENTER.</a:t>
            </a:r>
          </a:p>
          <a:p>
            <a:pPr lvl="1"/>
            <a:r>
              <a:rPr lang="en-US" dirty="0"/>
              <a:t>When run, net view returns a list of Windows computers on the network. </a:t>
            </a:r>
          </a:p>
        </p:txBody>
      </p:sp>
    </p:spTree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nbtstat Command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nbtstat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command is an old command-line utility that predates Windows. </a:t>
            </a:r>
          </a:p>
          <a:p>
            <a:pPr lvl="1"/>
            <a:r>
              <a:rPr lang="en-US" dirty="0"/>
              <a:t>Stands for NetBIOS over TCP/IP Statistics. </a:t>
            </a:r>
          </a:p>
          <a:p>
            <a:pPr lvl="1"/>
            <a:r>
              <a:rPr lang="en-US" dirty="0"/>
              <a:t>Provides insight when troubleshooting naming issues in small workgroups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3200400"/>
            <a:ext cx="6705600" cy="9510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</a:rPr>
              <a:t>Questions?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2752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3009900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3600" dirty="0">
              <a:solidFill>
                <a:srgbClr val="000000"/>
              </a:solidFill>
              <a:latin typeface="Calibri" panose="020F0502020204030204"/>
              <a:ea typeface="+mn-ea"/>
              <a:cs typeface="Arial" pitchFamily="34" charset="0"/>
            </a:endParaRPr>
          </a:p>
        </p:txBody>
      </p:sp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Arial" charset="0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1524000" y="1820863"/>
            <a:ext cx="22860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0" y="52388"/>
            <a:ext cx="9144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Verdana" pitchFamily="34" charset="0"/>
              <a:defRPr sz="3600" b="0">
                <a:solidFill>
                  <a:srgbClr val="FFFFFF"/>
                </a:solidFill>
                <a:latin typeface="Calibri" panose="020F0502020204030204" pitchFamily="34" charset="0"/>
                <a:ea typeface="+mj-ea"/>
                <a:cs typeface="MS Gothic" charset="0"/>
              </a:defRPr>
            </a:lvl1pPr>
            <a:lvl2pPr algn="l" defTabSz="457200" rtl="0" eaLnBrk="0" fontAlgn="base" hangingPunct="0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Verdana" pitchFamily="34" charset="0"/>
              <a:defRPr sz="3000" b="1">
                <a:solidFill>
                  <a:srgbClr val="FFFFFF"/>
                </a:solidFill>
                <a:latin typeface="Verdana" pitchFamily="34" charset="0"/>
                <a:ea typeface="MS Gothic" pitchFamily="49" charset="-128"/>
                <a:cs typeface="MS Gothic" charset="0"/>
              </a:defRPr>
            </a:lvl2pPr>
            <a:lvl3pPr algn="l" defTabSz="457200" rtl="0" eaLnBrk="0" fontAlgn="base" hangingPunct="0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Verdana" pitchFamily="34" charset="0"/>
              <a:defRPr sz="3000" b="1">
                <a:solidFill>
                  <a:srgbClr val="FFFFFF"/>
                </a:solidFill>
                <a:latin typeface="Verdana" pitchFamily="34" charset="0"/>
                <a:ea typeface="MS Gothic" pitchFamily="49" charset="-128"/>
                <a:cs typeface="MS Gothic" charset="0"/>
              </a:defRPr>
            </a:lvl3pPr>
            <a:lvl4pPr algn="l" defTabSz="457200" rtl="0" eaLnBrk="0" fontAlgn="base" hangingPunct="0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Verdana" pitchFamily="34" charset="0"/>
              <a:defRPr sz="3000" b="1">
                <a:solidFill>
                  <a:srgbClr val="FFFFFF"/>
                </a:solidFill>
                <a:latin typeface="Verdana" pitchFamily="34" charset="0"/>
                <a:ea typeface="MS Gothic" pitchFamily="49" charset="-128"/>
                <a:cs typeface="MS Gothic" charset="0"/>
              </a:defRPr>
            </a:lvl4pPr>
            <a:lvl5pPr algn="l" defTabSz="457200" rtl="0" eaLnBrk="0" fontAlgn="base" hangingPunct="0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Verdana" pitchFamily="34" charset="0"/>
              <a:defRPr sz="3000" b="1">
                <a:solidFill>
                  <a:srgbClr val="FFFFFF"/>
                </a:solidFill>
                <a:latin typeface="Verdana" pitchFamily="34" charset="0"/>
                <a:ea typeface="MS Gothic" pitchFamily="49" charset="-128"/>
                <a:cs typeface="MS Gothic" charset="0"/>
              </a:defRPr>
            </a:lvl5pPr>
            <a:lvl6pPr marL="457200" algn="l" defTabSz="457200" rtl="0" fontAlgn="base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Verdana" pitchFamily="34" charset="0"/>
              <a:defRPr sz="3000" b="1">
                <a:solidFill>
                  <a:srgbClr val="FFFFFF"/>
                </a:solidFill>
                <a:latin typeface="Verdana" pitchFamily="34" charset="0"/>
                <a:ea typeface="MS Gothic" pitchFamily="49" charset="-128"/>
              </a:defRPr>
            </a:lvl6pPr>
            <a:lvl7pPr marL="914400" algn="l" defTabSz="457200" rtl="0" fontAlgn="base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Verdana" pitchFamily="34" charset="0"/>
              <a:defRPr sz="3000" b="1">
                <a:solidFill>
                  <a:srgbClr val="FFFFFF"/>
                </a:solidFill>
                <a:latin typeface="Verdana" pitchFamily="34" charset="0"/>
                <a:ea typeface="MS Gothic" pitchFamily="49" charset="-128"/>
              </a:defRPr>
            </a:lvl7pPr>
            <a:lvl8pPr marL="1371600" algn="l" defTabSz="457200" rtl="0" fontAlgn="base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Verdana" pitchFamily="34" charset="0"/>
              <a:defRPr sz="3000" b="1">
                <a:solidFill>
                  <a:srgbClr val="FFFFFF"/>
                </a:solidFill>
                <a:latin typeface="Verdana" pitchFamily="34" charset="0"/>
                <a:ea typeface="MS Gothic" pitchFamily="49" charset="-128"/>
              </a:defRPr>
            </a:lvl8pPr>
            <a:lvl9pPr marL="1828800" algn="l" defTabSz="457200" rtl="0" fontAlgn="base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Verdana" pitchFamily="34" charset="0"/>
              <a:defRPr sz="3000" b="1">
                <a:solidFill>
                  <a:srgbClr val="FFFFFF"/>
                </a:solidFill>
                <a:latin typeface="Verdana" pitchFamily="34" charset="0"/>
                <a:ea typeface="MS Gothic" pitchFamily="49" charset="-128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Verdana" pitchFamily="34" charset="0"/>
              <a:buNone/>
              <a:tabLst/>
              <a:defRPr/>
            </a:pPr>
            <a:r>
              <a:rPr lang="en-GB" kern="0" dirty="0" smtClean="0">
                <a:solidFill>
                  <a:schemeClr val="tx1"/>
                </a:solidFill>
                <a:ea typeface="MS Gothic"/>
              </a:rPr>
              <a:t>Summary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MS Gothic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762000" y="1752600"/>
            <a:ext cx="7620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1313" indent="-341313" algn="l" defTabSz="457200" rtl="0" eaLnBrk="0" fontAlgn="base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Char char="•"/>
              <a:defRPr sz="3200" b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1363" indent="-284163" algn="l" defTabSz="457200" rtl="0" eaLnBrk="0" fontAlgn="base" hangingPunct="0">
              <a:lnSpc>
                <a:spcPct val="101000"/>
              </a:lnSpc>
              <a:spcBef>
                <a:spcPts val="55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Verdana" pitchFamily="34" charset="0"/>
              <a:buChar char="–"/>
              <a:defRPr sz="2800">
                <a:solidFill>
                  <a:srgbClr val="0066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457200" rtl="0" eaLnBrk="0" fontAlgn="base" hangingPunct="0">
              <a:lnSpc>
                <a:spcPct val="101000"/>
              </a:lnSpc>
              <a:spcBef>
                <a:spcPts val="450"/>
              </a:spcBef>
              <a:spcAft>
                <a:spcPct val="0"/>
              </a:spcAft>
              <a:buClr>
                <a:srgbClr val="663300"/>
              </a:buClr>
              <a:buSzPct val="85000"/>
              <a:buFont typeface="Verdana" pitchFamily="34" charset="0"/>
              <a:buChar char="•"/>
              <a:defRPr sz="2400">
                <a:solidFill>
                  <a:srgbClr val="6633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457200" rtl="0" eaLnBrk="0" fontAlgn="base" hangingPunct="0">
              <a:lnSpc>
                <a:spcPct val="101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4" charset="0"/>
              <a:buChar char="–"/>
              <a:defRPr sz="24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457200" rtl="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6pPr>
            <a:lvl7pPr marL="2971800" indent="-228600" algn="l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7pPr>
            <a:lvl8pPr marL="3429000" indent="-228600" algn="l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8pPr>
            <a:lvl9pPr marL="3886200" indent="-228600" algn="l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9pPr>
          </a:lstStyle>
          <a:p>
            <a:pPr lvl="1" eaLnBrk="1" hangingPunct="1"/>
            <a:r>
              <a:rPr lang="en-US" dirty="0">
                <a:cs typeface="MS Gothic" pitchFamily="49" charset="-128"/>
              </a:rPr>
              <a:t>Explain the basics of TCP/IP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Install and configure wired networks</a:t>
            </a:r>
          </a:p>
          <a:p>
            <a:pPr lvl="1" eaLnBrk="1" hangingPunct="1"/>
            <a:r>
              <a:rPr lang="en-US" dirty="0">
                <a:cs typeface="MS Gothic" pitchFamily="49" charset="-128"/>
              </a:rPr>
              <a:t>Troubleshoot wired networks</a:t>
            </a:r>
            <a:endParaRPr lang="en-US" dirty="0">
              <a:cs typeface="MS Gothic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38833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/>
              <a:t>Network Addressing with IPv4 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computer on a single LAN must have the same network ID and a unique host ID.</a:t>
            </a:r>
          </a:p>
          <a:p>
            <a:pPr lvl="1"/>
            <a:r>
              <a:rPr lang="en-US" dirty="0"/>
              <a:t>Every computer on the network must have a unique IP address.</a:t>
            </a:r>
          </a:p>
          <a:p>
            <a:pPr lvl="1"/>
            <a:r>
              <a:rPr lang="en-US" dirty="0"/>
              <a:t>An IP conflict: </a:t>
            </a:r>
          </a:p>
          <a:p>
            <a:pPr lvl="2"/>
            <a:r>
              <a:rPr lang="en-US" dirty="0"/>
              <a:t>Two computers have the same IP address;  they won’t be able to talk to each other; and other computers won’t know where to send data. </a:t>
            </a:r>
          </a:p>
          <a:p>
            <a:pPr lvl="1"/>
            <a:r>
              <a:rPr lang="en-US" dirty="0"/>
              <a:t>You can never have an IP address that ends with a 0 or a 255.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6331589" cy="475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3668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/>
              <a:t>Network Addressing with IPv4 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Classless Inter-Domain Routing (CIDR)</a:t>
            </a:r>
          </a:p>
          <a:p>
            <a:pPr lvl="1"/>
            <a:r>
              <a:rPr lang="en-US" dirty="0"/>
              <a:t>Network techs refer to the subnet mask by the number of 1s it contains. </a:t>
            </a:r>
          </a:p>
          <a:p>
            <a:pPr lvl="1"/>
            <a:r>
              <a:rPr lang="en-US" dirty="0"/>
              <a:t>From a practical standpoint, all you have to know as a tech is how to set up a computer to accept an IP address and subnet mask combination that your network administrator tells you to use. 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3061</TotalTime>
  <Words>3465</Words>
  <Application>Microsoft Office PowerPoint</Application>
  <PresentationFormat>On-screen Show (4:3)</PresentationFormat>
  <Paragraphs>399</Paragraphs>
  <Slides>80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Default Design</vt:lpstr>
      <vt:lpstr>PowerPoint Presentation</vt:lpstr>
      <vt:lpstr>Overview</vt:lpstr>
      <vt:lpstr>TCP/IP</vt:lpstr>
      <vt:lpstr>Network Addressing with IPv4</vt:lpstr>
      <vt:lpstr>Network Addressing with IPv4 </vt:lpstr>
      <vt:lpstr>Network Addressing with IPv4 </vt:lpstr>
      <vt:lpstr>Network Addressing with IPv4 </vt:lpstr>
      <vt:lpstr>Network Addressing with IPv4 </vt:lpstr>
      <vt:lpstr>Network Addressing with IPv4 </vt:lpstr>
      <vt:lpstr>Interconnecting Networks  with Routers</vt:lpstr>
      <vt:lpstr>Interconnecting Networks  with Routers </vt:lpstr>
      <vt:lpstr>Interconnecting Networks  with Routers </vt:lpstr>
      <vt:lpstr>Interconnecting Networks  with Routers </vt:lpstr>
      <vt:lpstr>Interconnecting Networks  with Routers </vt:lpstr>
      <vt:lpstr>Interconnecting Networks  with Routers </vt:lpstr>
      <vt:lpstr>TCP/UDP</vt:lpstr>
      <vt:lpstr>TCP/UDP </vt:lpstr>
      <vt:lpstr>TCP/IP Services</vt:lpstr>
      <vt:lpstr>TCP/IP Settings</vt:lpstr>
      <vt:lpstr>TCP/IP Tools</vt:lpstr>
      <vt:lpstr>TCP/IP Tools </vt:lpstr>
      <vt:lpstr>TCP/IP Tools </vt:lpstr>
      <vt:lpstr>TCP/IP Tools </vt:lpstr>
      <vt:lpstr>TCP/IP Tools </vt:lpstr>
      <vt:lpstr>Configuring TCP/IP</vt:lpstr>
      <vt:lpstr>Configuring TCP/IP </vt:lpstr>
      <vt:lpstr>Automatic Private IP Addressing</vt:lpstr>
      <vt:lpstr>Network Addressing with IPv6</vt:lpstr>
      <vt:lpstr>IPv6 Address Notation</vt:lpstr>
      <vt:lpstr>Where Do IPv6 Addresses  Come From?</vt:lpstr>
      <vt:lpstr>Where Do IPv6 Addresses  Come From? </vt:lpstr>
      <vt:lpstr>IPv6 Subnet Masks</vt:lpstr>
      <vt:lpstr>Global Addresses</vt:lpstr>
      <vt:lpstr>Global Addresses </vt:lpstr>
      <vt:lpstr>Installing and Configuring a  Wired Network</vt:lpstr>
      <vt:lpstr>Installing a NIC</vt:lpstr>
      <vt:lpstr>Full-Duplex</vt:lpstr>
      <vt:lpstr>Half-Duplex</vt:lpstr>
      <vt:lpstr>Link Lights</vt:lpstr>
      <vt:lpstr>Link Lights </vt:lpstr>
      <vt:lpstr>Link Lights </vt:lpstr>
      <vt:lpstr>Link Lights </vt:lpstr>
      <vt:lpstr>Wake-on-LAN</vt:lpstr>
      <vt:lpstr>Wake-on-LAN </vt:lpstr>
      <vt:lpstr>QoS</vt:lpstr>
      <vt:lpstr>Configuring a Network Client</vt:lpstr>
      <vt:lpstr>Sharing and Security</vt:lpstr>
      <vt:lpstr>Network Shares</vt:lpstr>
      <vt:lpstr>Network Organization</vt:lpstr>
      <vt:lpstr>Network Organization </vt:lpstr>
      <vt:lpstr>Network Organization </vt:lpstr>
      <vt:lpstr>Network Organization </vt:lpstr>
      <vt:lpstr>Network Organization </vt:lpstr>
      <vt:lpstr>Domains</vt:lpstr>
      <vt:lpstr>Domains </vt:lpstr>
      <vt:lpstr>Domains </vt:lpstr>
      <vt:lpstr>Homegroups</vt:lpstr>
      <vt:lpstr>Homegroups </vt:lpstr>
      <vt:lpstr>Homegroups </vt:lpstr>
      <vt:lpstr>Homegroups </vt:lpstr>
      <vt:lpstr>Sharing Printers</vt:lpstr>
      <vt:lpstr>Troubleshooting Networks</vt:lpstr>
      <vt:lpstr>Repairing Physical Cabling</vt:lpstr>
      <vt:lpstr>Repairing Physical Cabling </vt:lpstr>
      <vt:lpstr>Repairing Physical Cabling </vt:lpstr>
      <vt:lpstr>Repairing Physical Cabling </vt:lpstr>
      <vt:lpstr>Repairing Physical Cabling </vt:lpstr>
      <vt:lpstr>Repairing Physical Cabling </vt:lpstr>
      <vt:lpstr>Repairing Physical Cabling </vt:lpstr>
      <vt:lpstr>Repairing Physical Cabling </vt:lpstr>
      <vt:lpstr>Repairing Physical Cabling </vt:lpstr>
      <vt:lpstr>Repairing Physical Cabling </vt:lpstr>
      <vt:lpstr>Fixing Common Problems</vt:lpstr>
      <vt:lpstr>Fixing Common Problems </vt:lpstr>
      <vt:lpstr>Fixing Common Problems </vt:lpstr>
      <vt:lpstr>The net Command</vt:lpstr>
      <vt:lpstr>The nbtstat Command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Path of the PC Tech</dc:title>
  <dc:creator>Mike Meyers</dc:creator>
  <cp:lastModifiedBy>CTC2_Maint2</cp:lastModifiedBy>
  <cp:revision>108</cp:revision>
  <dcterms:created xsi:type="dcterms:W3CDTF">2016-02-01T21:45:28Z</dcterms:created>
  <dcterms:modified xsi:type="dcterms:W3CDTF">2016-09-01T15:14:02Z</dcterms:modified>
</cp:coreProperties>
</file>